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85" r:id="rId9"/>
    <p:sldId id="263" r:id="rId10"/>
    <p:sldId id="264" r:id="rId11"/>
    <p:sldId id="283" r:id="rId12"/>
    <p:sldId id="265" r:id="rId13"/>
    <p:sldId id="281" r:id="rId14"/>
    <p:sldId id="282" r:id="rId15"/>
    <p:sldId id="266" r:id="rId16"/>
    <p:sldId id="287" r:id="rId17"/>
    <p:sldId id="268" r:id="rId18"/>
    <p:sldId id="269" r:id="rId19"/>
    <p:sldId id="286" r:id="rId20"/>
    <p:sldId id="270" r:id="rId21"/>
    <p:sldId id="271" r:id="rId22"/>
    <p:sldId id="272" r:id="rId23"/>
    <p:sldId id="273" r:id="rId24"/>
    <p:sldId id="274" r:id="rId25"/>
    <p:sldId id="275" r:id="rId26"/>
    <p:sldId id="276" r:id="rId27"/>
    <p:sldId id="277" r:id="rId28"/>
    <p:sldId id="278" r:id="rId29"/>
    <p:sldId id="279" r:id="rId30"/>
    <p:sldId id="280" r:id="rId31"/>
    <p:sldId id="28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542"/>
    <p:restoredTop sz="93010"/>
  </p:normalViewPr>
  <p:slideViewPr>
    <p:cSldViewPr snapToGrid="0" snapToObjects="1">
      <p:cViewPr>
        <p:scale>
          <a:sx n="93" d="100"/>
          <a:sy n="93" d="100"/>
        </p:scale>
        <p:origin x="176"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D91F6-016F-944E-A994-397AABC87908}" type="datetimeFigureOut">
              <a:rPr lang="en-US" smtClean="0"/>
              <a:t>10/3/18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8BE63-793E-4A46-8DE4-B676FF388248}" type="slidenum">
              <a:rPr lang="en-US" smtClean="0"/>
              <a:t>‹#›</a:t>
            </a:fld>
            <a:endParaRPr lang="en-US"/>
          </a:p>
        </p:txBody>
      </p:sp>
    </p:spTree>
    <p:extLst>
      <p:ext uri="{BB962C8B-B14F-4D97-AF65-F5344CB8AC3E}">
        <p14:creationId xmlns:p14="http://schemas.microsoft.com/office/powerpoint/2010/main" val="30810004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7</a:t>
            </a:fld>
            <a:endParaRPr lang="en-US"/>
          </a:p>
        </p:txBody>
      </p:sp>
    </p:spTree>
    <p:extLst>
      <p:ext uri="{BB962C8B-B14F-4D97-AF65-F5344CB8AC3E}">
        <p14:creationId xmlns:p14="http://schemas.microsoft.com/office/powerpoint/2010/main" val="351185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Evetts</a:t>
            </a:r>
            <a:r>
              <a:rPr lang="en-US" dirty="0"/>
              <a:t> 1972</a:t>
            </a:r>
          </a:p>
          <a:p>
            <a:r>
              <a:rPr lang="en-US" dirty="0" err="1"/>
              <a:t>Oegema</a:t>
            </a:r>
            <a:r>
              <a:rPr lang="en-US" dirty="0"/>
              <a:t> and Fletcher 1972</a:t>
            </a:r>
          </a:p>
          <a:p>
            <a:r>
              <a:rPr lang="en-US" dirty="0"/>
              <a:t>Farmer 1986</a:t>
            </a:r>
          </a:p>
          <a:p>
            <a:r>
              <a:rPr lang="en-US" dirty="0"/>
              <a:t>Baskin and Baskin 1977</a:t>
            </a:r>
          </a:p>
          <a:p>
            <a:endParaRPr lang="en-US" dirty="0"/>
          </a:p>
          <a:p>
            <a:r>
              <a:rPr lang="en-US" dirty="0"/>
              <a:t>Add picture of </a:t>
            </a:r>
            <a:r>
              <a:rPr lang="en-US" dirty="0" err="1"/>
              <a:t>Ascleptias</a:t>
            </a:r>
            <a:r>
              <a:rPr lang="en-US" baseline="0" dirty="0"/>
              <a:t> only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26</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Map</a:t>
            </a:r>
            <a:r>
              <a:rPr lang="en-US" baseline="0" dirty="0"/>
              <a:t> of eastern US to global map with points all over the world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27</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8</a:t>
            </a:fld>
            <a:endParaRPr lang="en-US"/>
          </a:p>
        </p:txBody>
      </p:sp>
    </p:spTree>
    <p:extLst>
      <p:ext uri="{BB962C8B-B14F-4D97-AF65-F5344CB8AC3E}">
        <p14:creationId xmlns:p14="http://schemas.microsoft.com/office/powerpoint/2010/main" val="43638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I’ll talk more about this</a:t>
            </a:r>
          </a:p>
        </p:txBody>
      </p:sp>
      <p:sp>
        <p:nvSpPr>
          <p:cNvPr id="4" name="Slide Number Placeholder 3"/>
          <p:cNvSpPr>
            <a:spLocks noGrp="1"/>
          </p:cNvSpPr>
          <p:nvPr>
            <p:ph type="sldNum" sz="quarter" idx="10"/>
          </p:nvPr>
        </p:nvSpPr>
        <p:spPr/>
        <p:txBody>
          <a:bodyPr/>
          <a:lstStyle/>
          <a:p>
            <a:fld id="{5118BE63-793E-4A46-8DE4-B676FF388248}" type="slidenum">
              <a:rPr lang="en-US" smtClean="0"/>
              <a:t>9</a:t>
            </a:fld>
            <a:endParaRPr lang="en-US"/>
          </a:p>
        </p:txBody>
      </p:sp>
    </p:spTree>
    <p:extLst>
      <p:ext uri="{BB962C8B-B14F-4D97-AF65-F5344CB8AC3E}">
        <p14:creationId xmlns:p14="http://schemas.microsoft.com/office/powerpoint/2010/main" val="384454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a:t>
            </a:r>
            <a:r>
              <a:rPr lang="en-US" baseline="0" dirty="0" err="1"/>
              <a:t>Bue</a:t>
            </a:r>
            <a:r>
              <a:rPr lang="en-US" baseline="0" dirty="0"/>
              <a:t> </a:t>
            </a:r>
            <a:r>
              <a:rPr lang="en-US" baseline="0" dirty="0" err="1"/>
              <a:t>tramsopmtopma</a:t>
            </a:r>
            <a:r>
              <a:rPr lang="en-US" baseline="0" dirty="0"/>
              <a:t>;</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13</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Transitions with </a:t>
            </a:r>
            <a:r>
              <a:rPr lang="en-US" baseline="0" dirty="0" err="1"/>
              <a:t>recatagorization</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14</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17</a:t>
            </a:fld>
            <a:endParaRPr lang="en-US"/>
          </a:p>
        </p:txBody>
      </p:sp>
    </p:spTree>
    <p:extLst>
      <p:ext uri="{BB962C8B-B14F-4D97-AF65-F5344CB8AC3E}">
        <p14:creationId xmlns:p14="http://schemas.microsoft.com/office/powerpoint/2010/main" val="84270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think about climate change effects of germination phenology, first we need to think about temperature</a:t>
            </a:r>
          </a:p>
          <a:p>
            <a:r>
              <a:rPr lang="en-US" dirty="0" err="1"/>
              <a:t>Threshhold</a:t>
            </a:r>
            <a:r>
              <a:rPr lang="en-US" dirty="0"/>
              <a:t> model</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20</a:t>
            </a:fld>
            <a:endParaRPr lang="en-US"/>
          </a:p>
        </p:txBody>
      </p:sp>
    </p:spTree>
    <p:extLst>
      <p:ext uri="{BB962C8B-B14F-4D97-AF65-F5344CB8AC3E}">
        <p14:creationId xmlns:p14="http://schemas.microsoft.com/office/powerpoint/2010/main" val="243497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cs typeface="Baekmuk Gulim" charset="0"/>
              </a:rPr>
              <a:t> Shifts of germination phenology between now (dashed lines) and the future (solid lines) with global warming for species requiring cold stratification. (a) Seedling emergence will be delayed if the current length of cold stratification approximates the minimum requirement. In this case, shortened winters will not adequately overcome dormancy and seeds will require increased time in spring to germinate. (b) Emergence will be earlier if the current length of stratification greatly exceeds the minimum required. Seeds remain un‐germinated (but </a:t>
            </a:r>
            <a:r>
              <a:rPr lang="en-US" sz="1200" dirty="0" err="1">
                <a:latin typeface="Arial" charset="0"/>
                <a:cs typeface="Baekmuk Gulim" charset="0"/>
              </a:rPr>
              <a:t>nondormant</a:t>
            </a:r>
            <a:r>
              <a:rPr lang="en-US" sz="1200" dirty="0">
                <a:latin typeface="Arial" charset="0"/>
                <a:cs typeface="Baekmuk Gulim" charset="0"/>
              </a:rPr>
              <a:t>) until spring temperatures warm, and thus shortened winters do not affect dormancy break but premature spring warm‐up accelerates germination.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21</a:t>
            </a:fld>
            <a:endParaRPr lang="en-US"/>
          </a:p>
        </p:txBody>
      </p:sp>
    </p:spTree>
    <p:extLst>
      <p:ext uri="{BB962C8B-B14F-4D97-AF65-F5344CB8AC3E}">
        <p14:creationId xmlns:p14="http://schemas.microsoft.com/office/powerpoint/2010/main" val="248874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Mathmaically</a:t>
            </a:r>
            <a:r>
              <a:rPr lang="en-US" baseline="0" dirty="0"/>
              <a:t> and biological good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22</a:t>
            </a:fld>
            <a:endParaRPr lang="en-US"/>
          </a:p>
        </p:txBody>
      </p:sp>
    </p:spTree>
    <p:extLst>
      <p:ext uri="{BB962C8B-B14F-4D97-AF65-F5344CB8AC3E}">
        <p14:creationId xmlns:p14="http://schemas.microsoft.com/office/powerpoint/2010/main" val="166319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1" y="5912992"/>
            <a:ext cx="9144000" cy="928414"/>
          </a:xfrm>
          <a:prstGeom prst="rect">
            <a:avLst/>
          </a:prstGeom>
          <a:gradFill flip="none" rotWithShape="1">
            <a:gsLst>
              <a:gs pos="0">
                <a:schemeClr val="dk1">
                  <a:tint val="100000"/>
                  <a:shade val="100000"/>
                  <a:satMod val="130000"/>
                  <a:alpha val="64000"/>
                </a:schemeClr>
              </a:gs>
              <a:gs pos="100000">
                <a:schemeClr val="dk1">
                  <a:tint val="50000"/>
                  <a:shade val="100000"/>
                  <a:satMod val="350000"/>
                  <a:alpha val="64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2" name="Title 1"/>
          <p:cNvSpPr>
            <a:spLocks noGrp="1"/>
          </p:cNvSpPr>
          <p:nvPr>
            <p:ph type="ctrTitle" hasCustomPrompt="1"/>
          </p:nvPr>
        </p:nvSpPr>
        <p:spPr>
          <a:xfrm>
            <a:off x="35033" y="439401"/>
            <a:ext cx="9082690" cy="501276"/>
          </a:xfrm>
          <a:noFill/>
          <a:ln w="12700" cmpd="sng">
            <a:solidFill>
              <a:schemeClr val="tx1"/>
            </a:solidFill>
            <a:bevel/>
          </a:ln>
          <a:effectLst>
            <a:softEdge rad="596900"/>
          </a:effectLst>
        </p:spPr>
        <p:txBody>
          <a:bodyPr>
            <a:normAutofit/>
          </a:bodyPr>
          <a:lstStyle>
            <a:lvl1pPr>
              <a:defRPr sz="2000" baseline="0">
                <a:ln>
                  <a:noFill/>
                </a:ln>
                <a:latin typeface="Helvetica"/>
                <a:cs typeface="Helvetica"/>
              </a:defRPr>
            </a:lvl1pPr>
          </a:lstStyle>
          <a:p>
            <a:r>
              <a:rPr lang="en-US" dirty="0" err="1"/>
              <a:t>Phenological</a:t>
            </a:r>
            <a:r>
              <a:rPr lang="en-US" dirty="0"/>
              <a:t> sensitivity as a mediator of plant interactions</a:t>
            </a:r>
          </a:p>
        </p:txBody>
      </p:sp>
      <p:sp>
        <p:nvSpPr>
          <p:cNvPr id="3" name="Subtitle 2"/>
          <p:cNvSpPr>
            <a:spLocks noGrp="1"/>
          </p:cNvSpPr>
          <p:nvPr>
            <p:ph type="subTitle" idx="1" hasCustomPrompt="1"/>
          </p:nvPr>
        </p:nvSpPr>
        <p:spPr>
          <a:xfrm>
            <a:off x="4143695" y="3799513"/>
            <a:ext cx="5118274" cy="677041"/>
          </a:xfrm>
          <a:ln>
            <a:solidFill>
              <a:srgbClr val="000000"/>
            </a:solidFill>
          </a:ln>
        </p:spPr>
        <p:txBody>
          <a:bodyPr>
            <a:normAutofit/>
          </a:bodyPr>
          <a:lstStyle>
            <a:lvl1pPr marL="0" indent="0" algn="ctr">
              <a:buNone/>
              <a:defRPr sz="1600" baseline="0">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Dissertation Proposal of Daniel </a:t>
            </a:r>
            <a:r>
              <a:rPr lang="en-US" dirty="0" err="1"/>
              <a:t>Buonaiuto</a:t>
            </a:r>
            <a:endParaRPr lang="en-US" dirty="0"/>
          </a:p>
          <a:p>
            <a:r>
              <a:rPr lang="en-US" dirty="0"/>
              <a:t>October 25, 2018</a:t>
            </a:r>
          </a:p>
        </p:txBody>
      </p:sp>
      <p:sp>
        <p:nvSpPr>
          <p:cNvPr id="8" name="TextBox 7"/>
          <p:cNvSpPr txBox="1"/>
          <p:nvPr userDrawn="1"/>
        </p:nvSpPr>
        <p:spPr>
          <a:xfrm>
            <a:off x="7076966" y="4479604"/>
            <a:ext cx="2067034" cy="1231106"/>
          </a:xfrm>
          <a:prstGeom prst="rect">
            <a:avLst/>
          </a:prstGeom>
          <a:noFill/>
          <a:ln>
            <a:solidFill>
              <a:srgbClr val="000000"/>
            </a:solidFill>
          </a:ln>
        </p:spPr>
        <p:txBody>
          <a:bodyPr wrap="square" rtlCol="0">
            <a:spAutoFit/>
          </a:bodyPr>
          <a:lstStyle/>
          <a:p>
            <a:pPr algn="l"/>
            <a:r>
              <a:rPr lang="en-US" sz="1400" dirty="0">
                <a:solidFill>
                  <a:schemeClr val="tx1"/>
                </a:solidFill>
                <a:latin typeface="Helvetica"/>
                <a:cs typeface="Helvetica"/>
              </a:rPr>
              <a:t>Dr. Missy Holbrook</a:t>
            </a:r>
          </a:p>
          <a:p>
            <a:pPr algn="l"/>
            <a:r>
              <a:rPr lang="en-US" sz="1400" dirty="0">
                <a:solidFill>
                  <a:schemeClr val="tx1"/>
                </a:solidFill>
                <a:latin typeface="Helvetica"/>
                <a:cs typeface="Helvetica"/>
              </a:rPr>
              <a:t>Dr. Robin Hopkins</a:t>
            </a:r>
          </a:p>
          <a:p>
            <a:pPr algn="l"/>
            <a:r>
              <a:rPr lang="en-US" sz="1400" dirty="0">
                <a:solidFill>
                  <a:schemeClr val="tx1"/>
                </a:solidFill>
                <a:latin typeface="Helvetica"/>
                <a:cs typeface="Helvetica"/>
              </a:rPr>
              <a:t>Dr. Paul Moorcroft</a:t>
            </a:r>
          </a:p>
          <a:p>
            <a:pPr algn="l"/>
            <a:r>
              <a:rPr lang="en-US" sz="1400" dirty="0">
                <a:solidFill>
                  <a:schemeClr val="tx1"/>
                </a:solidFill>
                <a:latin typeface="Helvetica"/>
                <a:cs typeface="Helvetica"/>
              </a:rPr>
              <a:t>Dr. Lizzie </a:t>
            </a:r>
            <a:r>
              <a:rPr lang="en-US" sz="1400" dirty="0" err="1">
                <a:solidFill>
                  <a:schemeClr val="tx1"/>
                </a:solidFill>
                <a:latin typeface="Helvetica"/>
                <a:cs typeface="Helvetica"/>
              </a:rPr>
              <a:t>Wolkovich</a:t>
            </a:r>
            <a:endParaRPr lang="en-US" sz="1400" dirty="0">
              <a:solidFill>
                <a:schemeClr val="tx1"/>
              </a:solidFill>
              <a:latin typeface="Helvetica"/>
              <a:cs typeface="Helvetica"/>
            </a:endParaRPr>
          </a:p>
          <a:p>
            <a:pPr algn="ctr"/>
            <a:endParaRPr lang="en-US" dirty="0"/>
          </a:p>
        </p:txBody>
      </p:sp>
      <p:pic>
        <p:nvPicPr>
          <p:cNvPr id="10" name="Picture 9"/>
          <p:cNvPicPr>
            <a:picLocks noChangeAspect="1"/>
          </p:cNvPicPr>
          <p:nvPr userDrawn="1"/>
        </p:nvPicPr>
        <p:blipFill>
          <a:blip r:embed="rId2"/>
          <a:stretch>
            <a:fillRect/>
          </a:stretch>
        </p:blipFill>
        <p:spPr>
          <a:xfrm>
            <a:off x="4239174" y="5912357"/>
            <a:ext cx="953822" cy="927194"/>
          </a:xfrm>
          <a:prstGeom prst="rect">
            <a:avLst/>
          </a:prstGeom>
        </p:spPr>
      </p:pic>
      <p:pic>
        <p:nvPicPr>
          <p:cNvPr id="11" name="Picture 10"/>
          <p:cNvPicPr>
            <a:picLocks noChangeAspect="1"/>
          </p:cNvPicPr>
          <p:nvPr userDrawn="1"/>
        </p:nvPicPr>
        <p:blipFill>
          <a:blip r:embed="rId3"/>
          <a:stretch>
            <a:fillRect/>
          </a:stretch>
        </p:blipFill>
        <p:spPr>
          <a:xfrm>
            <a:off x="6122296" y="6051874"/>
            <a:ext cx="1967461" cy="603355"/>
          </a:xfrm>
          <a:prstGeom prst="rect">
            <a:avLst/>
          </a:prstGeom>
          <a:ln>
            <a:noFill/>
          </a:ln>
        </p:spPr>
      </p:pic>
      <p:pic>
        <p:nvPicPr>
          <p:cNvPr id="12" name="Picture 11"/>
          <p:cNvPicPr>
            <a:picLocks noChangeAspect="1"/>
          </p:cNvPicPr>
          <p:nvPr userDrawn="1"/>
        </p:nvPicPr>
        <p:blipFill>
          <a:blip r:embed="rId4"/>
          <a:stretch>
            <a:fillRect/>
          </a:stretch>
        </p:blipFill>
        <p:spPr>
          <a:xfrm>
            <a:off x="521683" y="6113517"/>
            <a:ext cx="2824110" cy="517394"/>
          </a:xfrm>
          <a:prstGeom prst="rect">
            <a:avLst/>
          </a:prstGeom>
        </p:spPr>
      </p:pic>
      <p:sp>
        <p:nvSpPr>
          <p:cNvPr id="14" name="Rectangle 13"/>
          <p:cNvSpPr/>
          <p:nvPr userDrawn="1"/>
        </p:nvSpPr>
        <p:spPr>
          <a:xfrm flipV="1">
            <a:off x="-8748" y="0"/>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5" name="Rectangle 14"/>
          <p:cNvSpPr/>
          <p:nvPr userDrawn="1"/>
        </p:nvSpPr>
        <p:spPr>
          <a:xfrm>
            <a:off x="-3" y="940677"/>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7" name="Rectangle 16"/>
          <p:cNvSpPr/>
          <p:nvPr userDrawn="1"/>
        </p:nvSpPr>
        <p:spPr>
          <a:xfrm rot="16200000">
            <a:off x="8270084" y="474085"/>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8" name="Rectangle 17"/>
          <p:cNvSpPr/>
          <p:nvPr userDrawn="1"/>
        </p:nvSpPr>
        <p:spPr>
          <a:xfrm rot="5400000">
            <a:off x="-457832" y="482844"/>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77665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36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37F87F-7A13-AB4F-816E-A50305B7DDDA}" type="datetimeFigureOut">
              <a:rPr lang="en-US" smtClean="0"/>
              <a:t>10/3/18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75358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F87F-7A13-AB4F-816E-A50305B7DDDA}" type="datetimeFigureOut">
              <a:rPr lang="en-US" smtClean="0"/>
              <a:t>10/3/18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821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F87F-7A13-AB4F-816E-A50305B7DDDA}" type="datetimeFigureOut">
              <a:rPr lang="en-US" smtClean="0"/>
              <a:t>10/3/18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36341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867268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133724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90711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42794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a:t>
            </a:r>
            <a:r>
              <a:rPr lang="en-US" sz="1400" dirty="0">
                <a:solidFill>
                  <a:srgbClr val="FFFF00"/>
                </a:solidFill>
              </a:rPr>
              <a:t>Background</a:t>
            </a:r>
            <a:r>
              <a:rPr lang="en-US" sz="1400" baseline="0" dirty="0">
                <a:solidFill>
                  <a:schemeClr val="bg1"/>
                </a:solidFill>
              </a:rPr>
              <a:t> | Chapter I |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19931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a:t>
            </a:r>
            <a:r>
              <a:rPr lang="en-US" sz="1400" baseline="0" dirty="0">
                <a:solidFill>
                  <a:srgbClr val="FFFF00"/>
                </a:solidFill>
              </a:rPr>
              <a:t>Chapter I </a:t>
            </a:r>
            <a:r>
              <a:rPr lang="en-US" sz="1400" baseline="0" dirty="0">
                <a:solidFill>
                  <a:schemeClr val="bg1"/>
                </a:solidFill>
              </a:rPr>
              <a:t>|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a:t>
            </a:r>
            <a:r>
              <a:rPr lang="en-US" sz="1400" baseline="0" dirty="0">
                <a:solidFill>
                  <a:srgbClr val="FFFF00"/>
                </a:solidFill>
              </a:rPr>
              <a:t>Chapter II </a:t>
            </a:r>
            <a:r>
              <a:rPr lang="en-US" sz="1400" baseline="0" dirty="0">
                <a:solidFill>
                  <a:schemeClr val="bg1"/>
                </a:solidFill>
              </a:rPr>
              <a:t>|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a:t>
            </a:r>
            <a:r>
              <a:rPr lang="en-US" sz="1400" baseline="0" dirty="0">
                <a:solidFill>
                  <a:srgbClr val="FFFF00"/>
                </a:solidFill>
              </a:rPr>
              <a:t>Chapter III </a:t>
            </a:r>
            <a:r>
              <a:rPr lang="en-US" sz="1400" baseline="0" dirty="0">
                <a:solidFill>
                  <a:schemeClr val="bg1"/>
                </a:solidFill>
              </a:rPr>
              <a:t>|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a:t>
            </a:r>
            <a:r>
              <a:rPr lang="en-US" sz="1400" baseline="0" dirty="0">
                <a:solidFill>
                  <a:srgbClr val="FFFF00"/>
                </a:solidFill>
              </a:rPr>
              <a:t>Chapter IV </a:t>
            </a:r>
            <a:r>
              <a:rPr lang="en-US" sz="1400" baseline="0" dirty="0">
                <a:solidFill>
                  <a:schemeClr val="bg1"/>
                </a:solidFill>
              </a:rPr>
              <a:t>|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a:t>
            </a:r>
            <a:r>
              <a:rPr lang="en-US" sz="1400" baseline="0" dirty="0">
                <a:solidFill>
                  <a:srgbClr val="FFFF00"/>
                </a:solidFill>
              </a:rPr>
              <a:t>Timeline</a:t>
            </a:r>
            <a:r>
              <a:rPr lang="en-US" sz="1400" baseline="0" dirty="0">
                <a:solidFill>
                  <a:schemeClr val="bg1"/>
                </a:solidFill>
              </a:rPr>
              <a:t>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Timeline | </a:t>
            </a:r>
            <a:r>
              <a:rPr lang="en-US" sz="1400" baseline="0" dirty="0">
                <a:solidFill>
                  <a:srgbClr val="FFFF00"/>
                </a:solidFill>
              </a:rPr>
              <a:t>Conclusions</a:t>
            </a:r>
            <a:r>
              <a:rPr lang="en-US" sz="1400" baseline="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baseline="0"/>
            </a:lvl1pPr>
          </a:lstStyle>
          <a:p>
            <a:r>
              <a:rPr lang="en-US" dirty="0" err="1"/>
              <a:t>Phenological</a:t>
            </a:r>
            <a:r>
              <a:rPr lang="en-US" dirty="0"/>
              <a:t> sensitive and stuff</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4873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F87F-7A13-AB4F-816E-A50305B7DDDA}" type="datetimeFigureOut">
              <a:rPr lang="en-US" smtClean="0"/>
              <a:t>10/3/18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5CED2-2196-2D46-9A0E-77B7034BF2F8}" type="slidenum">
              <a:rPr lang="en-US" smtClean="0"/>
              <a:t>‹#›</a:t>
            </a:fld>
            <a:endParaRPr lang="en-US"/>
          </a:p>
        </p:txBody>
      </p:sp>
    </p:spTree>
    <p:extLst>
      <p:ext uri="{BB962C8B-B14F-4D97-AF65-F5344CB8AC3E}">
        <p14:creationId xmlns:p14="http://schemas.microsoft.com/office/powerpoint/2010/main" val="226626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0.emf"/><Relationship Id="rId1" Type="http://schemas.openxmlformats.org/officeDocument/2006/relationships/slideLayout" Target="../slideLayouts/slideLayout3.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jpg"/><Relationship Id="rId7" Type="http://schemas.openxmlformats.org/officeDocument/2006/relationships/image" Target="../media/image34.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2" Type="http://schemas.openxmlformats.org/officeDocument/2006/relationships/image" Target="../media/image36.(nul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7.(nul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106343" y="3799513"/>
            <a:ext cx="5118274" cy="677041"/>
          </a:xfrm>
        </p:spPr>
        <p:txBody>
          <a:bodyPr/>
          <a:lstStyle/>
          <a:p>
            <a:endParaRPr lang="en-US"/>
          </a:p>
        </p:txBody>
      </p:sp>
    </p:spTree>
    <p:extLst>
      <p:ext uri="{BB962C8B-B14F-4D97-AF65-F5344CB8AC3E}">
        <p14:creationId xmlns:p14="http://schemas.microsoft.com/office/powerpoint/2010/main" val="359858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35483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040" y="937164"/>
            <a:ext cx="8740493" cy="1660286"/>
          </a:xfrm>
        </p:spPr>
        <p:txBody>
          <a:bodyPr>
            <a:normAutofit fontScale="92500" lnSpcReduction="10000"/>
          </a:bodyPr>
          <a:lstStyle/>
          <a:p>
            <a:pPr marL="0" indent="0">
              <a:buNone/>
            </a:pPr>
            <a:r>
              <a:rPr lang="en-US" b="1" dirty="0"/>
              <a:t>Sources of Uncertainty:</a:t>
            </a:r>
          </a:p>
          <a:p>
            <a:r>
              <a:rPr lang="en-US" dirty="0"/>
              <a:t>Observer</a:t>
            </a:r>
          </a:p>
          <a:p>
            <a:r>
              <a:rPr lang="en-US" dirty="0"/>
              <a:t>Geographic</a:t>
            </a:r>
          </a:p>
          <a:p>
            <a:r>
              <a:rPr lang="en-US" dirty="0"/>
              <a:t>Temporal</a:t>
            </a:r>
          </a:p>
          <a:p>
            <a:r>
              <a:rPr lang="en-US" dirty="0"/>
              <a:t>Modeling choices</a:t>
            </a:r>
          </a:p>
          <a:p>
            <a:endParaRPr lang="en-US" dirty="0"/>
          </a:p>
          <a:p>
            <a:endParaRPr lang="en-US" dirty="0"/>
          </a:p>
        </p:txBody>
      </p:sp>
      <p:sp>
        <p:nvSpPr>
          <p:cNvPr id="3" name="Title 2"/>
          <p:cNvSpPr>
            <a:spLocks noGrp="1"/>
          </p:cNvSpPr>
          <p:nvPr>
            <p:ph type="title"/>
          </p:nvPr>
        </p:nvSpPr>
        <p:spPr>
          <a:xfrm>
            <a:off x="45526" y="344527"/>
            <a:ext cx="6761700" cy="487365"/>
          </a:xfrm>
        </p:spPr>
        <p:txBody>
          <a:bodyPr>
            <a:normAutofit/>
          </a:bodyPr>
          <a:lstStyle/>
          <a:p>
            <a:r>
              <a:rPr lang="en-US" dirty="0"/>
              <a:t>What does </a:t>
            </a:r>
            <a:r>
              <a:rPr lang="en-US" i="1" dirty="0"/>
              <a:t>“flowers before leaves” </a:t>
            </a:r>
            <a:r>
              <a:rPr lang="en-US" dirty="0"/>
              <a:t>really mean?</a:t>
            </a:r>
          </a:p>
        </p:txBody>
      </p:sp>
      <p:pic>
        <p:nvPicPr>
          <p:cNvPr id="4" name="Picture 3" descr="HF_diss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3" y="2653484"/>
            <a:ext cx="7575257" cy="4094449"/>
          </a:xfrm>
          <a:prstGeom prst="rect">
            <a:avLst/>
          </a:prstGeom>
        </p:spPr>
      </p:pic>
    </p:spTree>
    <p:extLst>
      <p:ext uri="{BB962C8B-B14F-4D97-AF65-F5344CB8AC3E}">
        <p14:creationId xmlns:p14="http://schemas.microsoft.com/office/powerpoint/2010/main" val="139547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2811827" cy="487365"/>
          </a:xfrm>
        </p:spPr>
        <p:txBody>
          <a:bodyPr>
            <a:normAutofit/>
          </a:bodyPr>
          <a:lstStyle/>
          <a:p>
            <a:r>
              <a:rPr lang="en-US" dirty="0"/>
              <a:t>Preliminary results</a:t>
            </a:r>
          </a:p>
        </p:txBody>
      </p:sp>
      <p:pic>
        <p:nvPicPr>
          <p:cNvPr id="7" name="Picture 6" descr="MTSV_v_USFS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61226"/>
            <a:ext cx="8827897" cy="38508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59990554"/>
              </p:ext>
            </p:extLst>
          </p:nvPr>
        </p:nvGraphicFramePr>
        <p:xfrm>
          <a:off x="195922" y="5278143"/>
          <a:ext cx="4734631" cy="1478280"/>
        </p:xfrm>
        <a:graphic>
          <a:graphicData uri="http://schemas.openxmlformats.org/drawingml/2006/table">
            <a:tbl>
              <a:tblPr firstRow="1" bandRow="1">
                <a:tableStyleId>{5940675A-B579-460E-94D1-54222C63F5DA}</a:tableStyleId>
              </a:tblPr>
              <a:tblGrid>
                <a:gridCol w="1746160">
                  <a:extLst>
                    <a:ext uri="{9D8B030D-6E8A-4147-A177-3AD203B41FA5}">
                      <a16:colId xmlns:a16="http://schemas.microsoft.com/office/drawing/2014/main" val="20000"/>
                    </a:ext>
                  </a:extLst>
                </a:gridCol>
                <a:gridCol w="709671">
                  <a:extLst>
                    <a:ext uri="{9D8B030D-6E8A-4147-A177-3AD203B41FA5}">
                      <a16:colId xmlns:a16="http://schemas.microsoft.com/office/drawing/2014/main" val="20001"/>
                    </a:ext>
                  </a:extLst>
                </a:gridCol>
                <a:gridCol w="1578082">
                  <a:extLst>
                    <a:ext uri="{9D8B030D-6E8A-4147-A177-3AD203B41FA5}">
                      <a16:colId xmlns:a16="http://schemas.microsoft.com/office/drawing/2014/main" val="20002"/>
                    </a:ext>
                  </a:extLst>
                </a:gridCol>
                <a:gridCol w="700718">
                  <a:extLst>
                    <a:ext uri="{9D8B030D-6E8A-4147-A177-3AD203B41FA5}">
                      <a16:colId xmlns:a16="http://schemas.microsoft.com/office/drawing/2014/main" val="20003"/>
                    </a:ext>
                  </a:extLst>
                </a:gridCol>
              </a:tblGrid>
              <a:tr h="0">
                <a:tc>
                  <a:txBody>
                    <a:bodyPr/>
                    <a:lstStyle/>
                    <a:p>
                      <a:r>
                        <a:rPr lang="en-US" dirty="0">
                          <a:latin typeface="Helvetica"/>
                          <a:cs typeface="Helvetica"/>
                        </a:rPr>
                        <a:t>MTSV</a:t>
                      </a:r>
                    </a:p>
                  </a:txBody>
                  <a:tcPr/>
                </a:tc>
                <a:tc>
                  <a:txBody>
                    <a:bodyPr/>
                    <a:lstStyle/>
                    <a:p>
                      <a:r>
                        <a:rPr lang="en-US" dirty="0">
                          <a:latin typeface="Helvetica"/>
                          <a:cs typeface="Helvetica"/>
                        </a:rPr>
                        <a:t>D</a:t>
                      </a:r>
                    </a:p>
                  </a:txBody>
                  <a:tcPr/>
                </a:tc>
                <a:tc>
                  <a:txBody>
                    <a:bodyPr/>
                    <a:lstStyle/>
                    <a:p>
                      <a:r>
                        <a:rPr lang="en-US" dirty="0">
                          <a:latin typeface="Helvetica"/>
                          <a:cs typeface="Helvetica"/>
                        </a:rPr>
                        <a:t>USFS</a:t>
                      </a:r>
                    </a:p>
                  </a:txBody>
                  <a:tcPr/>
                </a:tc>
                <a:tc>
                  <a:txBody>
                    <a:bodyPr/>
                    <a:lstStyle/>
                    <a:p>
                      <a:r>
                        <a:rPr lang="en-US" dirty="0">
                          <a:latin typeface="Helvetica"/>
                          <a:cs typeface="Helvetica"/>
                        </a:rPr>
                        <a:t>D</a:t>
                      </a:r>
                    </a:p>
                  </a:txBody>
                  <a:tcPr/>
                </a:tc>
                <a:extLst>
                  <a:ext uri="{0D108BD9-81ED-4DB2-BD59-A6C34878D82A}">
                    <a16:rowId xmlns:a16="http://schemas.microsoft.com/office/drawing/2014/main" val="10000"/>
                  </a:ext>
                </a:extLst>
              </a:tr>
              <a:tr h="370840">
                <a:tc>
                  <a:txBody>
                    <a:bodyPr/>
                    <a:lstStyle/>
                    <a:p>
                      <a:r>
                        <a:rPr lang="en-US" dirty="0">
                          <a:latin typeface="Helvetica"/>
                          <a:cs typeface="Helvetica"/>
                        </a:rPr>
                        <a:t>Physiological</a:t>
                      </a:r>
                    </a:p>
                  </a:txBody>
                  <a:tcPr/>
                </a:tc>
                <a:tc>
                  <a:txBody>
                    <a:bodyPr/>
                    <a:lstStyle/>
                    <a:p>
                      <a:r>
                        <a:rPr lang="en-US" dirty="0">
                          <a:latin typeface="Helvetica"/>
                          <a:cs typeface="Helvetica"/>
                        </a:rPr>
                        <a:t>0.29</a:t>
                      </a:r>
                    </a:p>
                  </a:txBody>
                  <a:tcPr/>
                </a:tc>
                <a:tc>
                  <a:txBody>
                    <a:bodyPr/>
                    <a:lstStyle/>
                    <a:p>
                      <a:r>
                        <a:rPr lang="en-US" dirty="0">
                          <a:latin typeface="Helvetica"/>
                          <a:cs typeface="Helvetica"/>
                        </a:rPr>
                        <a:t>Physiological</a:t>
                      </a:r>
                    </a:p>
                  </a:txBody>
                  <a:tcPr/>
                </a:tc>
                <a:tc>
                  <a:txBody>
                    <a:bodyPr/>
                    <a:lstStyle/>
                    <a:p>
                      <a:r>
                        <a:rPr lang="en-US" dirty="0">
                          <a:latin typeface="Helvetica"/>
                          <a:cs typeface="Helvetica"/>
                        </a:rPr>
                        <a:t>0.12</a:t>
                      </a:r>
                    </a:p>
                  </a:txBody>
                  <a:tcPr/>
                </a:tc>
                <a:extLst>
                  <a:ext uri="{0D108BD9-81ED-4DB2-BD59-A6C34878D82A}">
                    <a16:rowId xmlns:a16="http://schemas.microsoft.com/office/drawing/2014/main" val="10001"/>
                  </a:ext>
                </a:extLst>
              </a:tr>
              <a:tr h="370840">
                <a:tc>
                  <a:txBody>
                    <a:bodyPr/>
                    <a:lstStyle/>
                    <a:p>
                      <a:r>
                        <a:rPr lang="en-US" dirty="0">
                          <a:latin typeface="Helvetica"/>
                          <a:cs typeface="Helvetica"/>
                        </a:rPr>
                        <a:t>Intermediate</a:t>
                      </a:r>
                    </a:p>
                  </a:txBody>
                  <a:tcPr/>
                </a:tc>
                <a:tc>
                  <a:txBody>
                    <a:bodyPr/>
                    <a:lstStyle/>
                    <a:p>
                      <a:r>
                        <a:rPr lang="en-US" dirty="0">
                          <a:latin typeface="Helvetica"/>
                          <a:cs typeface="Helvetica"/>
                        </a:rPr>
                        <a:t>0.16</a:t>
                      </a:r>
                    </a:p>
                  </a:txBody>
                  <a:tcPr/>
                </a:tc>
                <a:tc>
                  <a:txBody>
                    <a:bodyPr/>
                    <a:lstStyle/>
                    <a:p>
                      <a:r>
                        <a:rPr lang="en-US" dirty="0">
                          <a:latin typeface="Helvetica"/>
                          <a:cs typeface="Helvetica"/>
                        </a:rPr>
                        <a:t>Intermediate</a:t>
                      </a:r>
                    </a:p>
                  </a:txBody>
                  <a:tcPr/>
                </a:tc>
                <a:tc>
                  <a:txBody>
                    <a:bodyPr/>
                    <a:lstStyle/>
                    <a:p>
                      <a:r>
                        <a:rPr lang="en-US" dirty="0">
                          <a:latin typeface="Helvetica"/>
                          <a:cs typeface="Helvetica"/>
                        </a:rPr>
                        <a:t>0.11</a:t>
                      </a:r>
                    </a:p>
                  </a:txBody>
                  <a:tcPr/>
                </a:tc>
                <a:extLst>
                  <a:ext uri="{0D108BD9-81ED-4DB2-BD59-A6C34878D82A}">
                    <a16:rowId xmlns:a16="http://schemas.microsoft.com/office/drawing/2014/main" val="10002"/>
                  </a:ext>
                </a:extLst>
              </a:tr>
              <a:tr h="370840">
                <a:tc>
                  <a:txBody>
                    <a:bodyPr/>
                    <a:lstStyle/>
                    <a:p>
                      <a:r>
                        <a:rPr lang="en-US" dirty="0">
                          <a:latin typeface="Helvetica"/>
                          <a:cs typeface="Helvetica"/>
                        </a:rPr>
                        <a:t>Functional</a:t>
                      </a:r>
                    </a:p>
                  </a:txBody>
                  <a:tcPr/>
                </a:tc>
                <a:tc>
                  <a:txBody>
                    <a:bodyPr/>
                    <a:lstStyle/>
                    <a:p>
                      <a:r>
                        <a:rPr lang="en-US" dirty="0">
                          <a:latin typeface="Helvetica"/>
                          <a:cs typeface="Helvetica"/>
                        </a:rPr>
                        <a:t>0.05</a:t>
                      </a:r>
                    </a:p>
                  </a:txBody>
                  <a:tcPr/>
                </a:tc>
                <a:tc>
                  <a:txBody>
                    <a:bodyPr/>
                    <a:lstStyle/>
                    <a:p>
                      <a:r>
                        <a:rPr lang="en-US" dirty="0">
                          <a:latin typeface="Helvetica"/>
                          <a:cs typeface="Helvetica"/>
                        </a:rPr>
                        <a:t>Functional</a:t>
                      </a:r>
                    </a:p>
                  </a:txBody>
                  <a:tcPr/>
                </a:tc>
                <a:tc>
                  <a:txBody>
                    <a:bodyPr/>
                    <a:lstStyle/>
                    <a:p>
                      <a:r>
                        <a:rPr lang="en-US" dirty="0">
                          <a:latin typeface="Helvetica"/>
                          <a:cs typeface="Helvetica"/>
                        </a:rPr>
                        <a:t>0.64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867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2" name="Picture 1" descr="MTSV_phylo_nolabs.jpeg"/>
          <p:cNvPicPr>
            <a:picLocks noChangeAspect="1"/>
          </p:cNvPicPr>
          <p:nvPr/>
        </p:nvPicPr>
        <p:blipFill rotWithShape="1">
          <a:blip r:embed="rId3">
            <a:extLst>
              <a:ext uri="{28A0092B-C50C-407E-A947-70E740481C1C}">
                <a14:useLocalDpi xmlns:a14="http://schemas.microsoft.com/office/drawing/2010/main" val="0"/>
              </a:ext>
            </a:extLst>
          </a:blip>
          <a:srcRect l="17396" r="19469"/>
          <a:stretch/>
        </p:blipFill>
        <p:spPr>
          <a:xfrm>
            <a:off x="298809" y="1193944"/>
            <a:ext cx="3794789" cy="4250095"/>
          </a:xfrm>
          <a:prstGeom prst="rect">
            <a:avLst/>
          </a:prstGeom>
        </p:spPr>
      </p:pic>
      <p:pic>
        <p:nvPicPr>
          <p:cNvPr id="4" name="Picture 3" descr="USFS_phylo_nolabs.jpeg"/>
          <p:cNvPicPr>
            <a:picLocks noChangeAspect="1"/>
          </p:cNvPicPr>
          <p:nvPr/>
        </p:nvPicPr>
        <p:blipFill rotWithShape="1">
          <a:blip r:embed="rId4">
            <a:extLst>
              <a:ext uri="{28A0092B-C50C-407E-A947-70E740481C1C}">
                <a14:useLocalDpi xmlns:a14="http://schemas.microsoft.com/office/drawing/2010/main" val="0"/>
              </a:ext>
            </a:extLst>
          </a:blip>
          <a:srcRect l="16842" r="21578"/>
          <a:stretch/>
        </p:blipFill>
        <p:spPr>
          <a:xfrm>
            <a:off x="4762262" y="1203618"/>
            <a:ext cx="3692924" cy="4240421"/>
          </a:xfrm>
          <a:prstGeom prst="rect">
            <a:avLst/>
          </a:prstGeom>
        </p:spPr>
      </p:pic>
    </p:spTree>
    <p:extLst>
      <p:ext uri="{BB962C8B-B14F-4D97-AF65-F5344CB8AC3E}">
        <p14:creationId xmlns:p14="http://schemas.microsoft.com/office/powerpoint/2010/main" val="43168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HF_con_v_bin_comp.pdf"/>
          <p:cNvPicPr>
            <a:picLocks noChangeAspect="1"/>
          </p:cNvPicPr>
          <p:nvPr/>
        </p:nvPicPr>
        <p:blipFill rotWithShape="1">
          <a:blip r:embed="rId3">
            <a:extLst>
              <a:ext uri="{28A0092B-C50C-407E-A947-70E740481C1C}">
                <a14:useLocalDpi xmlns:a14="http://schemas.microsoft.com/office/drawing/2010/main" val="0"/>
              </a:ext>
            </a:extLst>
          </a:blip>
          <a:srcRect l="1499" r="57178"/>
          <a:stretch/>
        </p:blipFill>
        <p:spPr>
          <a:xfrm>
            <a:off x="45527" y="1013308"/>
            <a:ext cx="4614014" cy="3301104"/>
          </a:xfrm>
          <a:prstGeom prst="rect">
            <a:avLst/>
          </a:prstGeom>
        </p:spPr>
      </p:pic>
      <p:pic>
        <p:nvPicPr>
          <p:cNvPr id="7" name="Picture 6" descr="HF_con_v_bin_comp.pdf"/>
          <p:cNvPicPr>
            <a:picLocks noChangeAspect="1"/>
          </p:cNvPicPr>
          <p:nvPr/>
        </p:nvPicPr>
        <p:blipFill rotWithShape="1">
          <a:blip r:embed="rId4">
            <a:extLst>
              <a:ext uri="{28A0092B-C50C-407E-A947-70E740481C1C}">
                <a14:useLocalDpi xmlns:a14="http://schemas.microsoft.com/office/drawing/2010/main" val="0"/>
              </a:ext>
            </a:extLst>
          </a:blip>
          <a:srcRect l="59234" r="448"/>
          <a:stretch/>
        </p:blipFill>
        <p:spPr>
          <a:xfrm>
            <a:off x="4642023" y="1013309"/>
            <a:ext cx="4501977" cy="3301104"/>
          </a:xfrm>
          <a:prstGeom prst="rect">
            <a:avLst/>
          </a:prstGeom>
        </p:spPr>
      </p:pic>
      <p:sp>
        <p:nvSpPr>
          <p:cNvPr id="9" name="Content Placeholder 1"/>
          <p:cNvSpPr>
            <a:spLocks noGrp="1"/>
          </p:cNvSpPr>
          <p:nvPr>
            <p:ph idx="1"/>
          </p:nvPr>
        </p:nvSpPr>
        <p:spPr>
          <a:xfrm>
            <a:off x="159723" y="5354299"/>
            <a:ext cx="8740493" cy="1192027"/>
          </a:xfrm>
        </p:spPr>
        <p:txBody>
          <a:bodyPr>
            <a:normAutofit/>
          </a:bodyPr>
          <a:lstStyle/>
          <a:p>
            <a:pPr marL="0" indent="0">
              <a:buNone/>
            </a:pPr>
            <a:r>
              <a:rPr lang="en-US" sz="1400" b="1" dirty="0"/>
              <a:t>Upshot:</a:t>
            </a:r>
          </a:p>
          <a:p>
            <a:r>
              <a:rPr lang="en-US" sz="1400" dirty="0"/>
              <a:t>Quantitative data buffers against modeling choices, </a:t>
            </a:r>
            <a:r>
              <a:rPr lang="en-US" sz="1400" dirty="0" err="1"/>
              <a:t>yeilding</a:t>
            </a:r>
            <a:r>
              <a:rPr lang="en-US" sz="1400" dirty="0"/>
              <a:t> more stable predictions </a:t>
            </a:r>
          </a:p>
          <a:p>
            <a:r>
              <a:rPr lang="en-US" sz="1400" dirty="0"/>
              <a:t>Analysis will improve as more quantitative data are collected and become available (citizen science, long term monitoring)</a:t>
            </a:r>
          </a:p>
          <a:p>
            <a:endParaRPr lang="en-US" dirty="0"/>
          </a:p>
          <a:p>
            <a:endParaRPr lang="en-US" dirty="0"/>
          </a:p>
          <a:p>
            <a:endParaRPr lang="en-US" dirty="0"/>
          </a:p>
        </p:txBody>
      </p:sp>
      <p:sp>
        <p:nvSpPr>
          <p:cNvPr id="10" name="Content Placeholder 1"/>
          <p:cNvSpPr txBox="1">
            <a:spLocks/>
          </p:cNvSpPr>
          <p:nvPr/>
        </p:nvSpPr>
        <p:spPr>
          <a:xfrm>
            <a:off x="159723" y="4451444"/>
            <a:ext cx="8740493" cy="731454"/>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a:t>Suggesting:</a:t>
            </a:r>
          </a:p>
          <a:p>
            <a:r>
              <a:rPr lang="en-US" sz="1400" dirty="0"/>
              <a:t>Pollination syndrome, shade tolerance and early flowering associated with </a:t>
            </a:r>
            <a:r>
              <a:rPr lang="en-US" sz="1400" dirty="0" err="1"/>
              <a:t>hysteranthous</a:t>
            </a:r>
            <a:r>
              <a:rPr lang="en-US" sz="1400" dirty="0"/>
              <a:t> FLS</a:t>
            </a:r>
          </a:p>
          <a:p>
            <a:endParaRPr lang="en-US" dirty="0"/>
          </a:p>
          <a:p>
            <a:endParaRPr lang="en-US" dirty="0"/>
          </a:p>
        </p:txBody>
      </p:sp>
    </p:spTree>
    <p:extLst>
      <p:ext uri="{BB962C8B-B14F-4D97-AF65-F5344CB8AC3E}">
        <p14:creationId xmlns:p14="http://schemas.microsoft.com/office/powerpoint/2010/main" val="200812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371" y="972880"/>
            <a:ext cx="3267415" cy="1089838"/>
          </a:xfrm>
        </p:spPr>
        <p:txBody>
          <a:bodyPr>
            <a:normAutofit fontScale="92500" lnSpcReduction="20000"/>
          </a:bodyPr>
          <a:lstStyle/>
          <a:p>
            <a:r>
              <a:rPr lang="en-US" dirty="0"/>
              <a:t>What drives variability in FLS?</a:t>
            </a:r>
          </a:p>
          <a:p>
            <a:r>
              <a:rPr lang="en-US" dirty="0"/>
              <a:t>How will climate change effect this variability</a:t>
            </a:r>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Background</a:t>
            </a:r>
          </a:p>
        </p:txBody>
      </p:sp>
      <p:pic>
        <p:nvPicPr>
          <p:cNvPr id="4" name="Picture 3" descr="HF_dissplot.pdf">
            <a:extLst>
              <a:ext uri="{FF2B5EF4-FFF2-40B4-BE49-F238E27FC236}">
                <a16:creationId xmlns:a16="http://schemas.microsoft.com/office/drawing/2014/main" id="{77708EA5-5A99-0948-BDB0-3064C487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77" y="387059"/>
            <a:ext cx="4597397" cy="2484907"/>
          </a:xfrm>
          <a:prstGeom prst="rect">
            <a:avLst/>
          </a:prstGeom>
        </p:spPr>
      </p:pic>
      <p:sp>
        <p:nvSpPr>
          <p:cNvPr id="5" name="Content Placeholder 1">
            <a:extLst>
              <a:ext uri="{FF2B5EF4-FFF2-40B4-BE49-F238E27FC236}">
                <a16:creationId xmlns:a16="http://schemas.microsoft.com/office/drawing/2014/main" id="{FCFB01DB-F0C0-AE4F-A311-D60144C72159}"/>
              </a:ext>
            </a:extLst>
          </p:cNvPr>
          <p:cNvSpPr txBox="1">
            <a:spLocks/>
          </p:cNvSpPr>
          <p:nvPr/>
        </p:nvSpPr>
        <p:spPr>
          <a:xfrm>
            <a:off x="659543" y="5218818"/>
            <a:ext cx="7814606" cy="1437166"/>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Hypotheses:</a:t>
            </a:r>
          </a:p>
          <a:p>
            <a:r>
              <a:rPr lang="en-US" dirty="0"/>
              <a:t>FLS variability is a produce by differential sensitivity between flower and leaf buds to climate cues</a:t>
            </a:r>
          </a:p>
          <a:p>
            <a:r>
              <a:rPr lang="en-US" dirty="0"/>
              <a:t>These sensitivity differences will alter FLS under climate change</a:t>
            </a:r>
          </a:p>
          <a:p>
            <a:endParaRPr lang="en-US" dirty="0"/>
          </a:p>
          <a:p>
            <a:pPr marL="0" indent="0">
              <a:buFont typeface="Arial"/>
              <a:buNone/>
            </a:pPr>
            <a:endParaRPr lang="en-US" dirty="0"/>
          </a:p>
          <a:p>
            <a:endParaRPr lang="en-US" dirty="0"/>
          </a:p>
        </p:txBody>
      </p:sp>
      <p:pic>
        <p:nvPicPr>
          <p:cNvPr id="6" name="Picture 5">
            <a:extLst>
              <a:ext uri="{FF2B5EF4-FFF2-40B4-BE49-F238E27FC236}">
                <a16:creationId xmlns:a16="http://schemas.microsoft.com/office/drawing/2014/main" id="{1E3A6F1B-651A-FB45-889D-45A9BE3C4BC3}"/>
              </a:ext>
            </a:extLst>
          </p:cNvPr>
          <p:cNvPicPr>
            <a:picLocks noChangeAspect="1"/>
          </p:cNvPicPr>
          <p:nvPr/>
        </p:nvPicPr>
        <p:blipFill>
          <a:blip r:embed="rId3"/>
          <a:stretch>
            <a:fillRect/>
          </a:stretch>
        </p:blipFill>
        <p:spPr>
          <a:xfrm>
            <a:off x="124371" y="2296139"/>
            <a:ext cx="1724743" cy="2689255"/>
          </a:xfrm>
          <a:prstGeom prst="rect">
            <a:avLst/>
          </a:prstGeom>
        </p:spPr>
      </p:pic>
      <p:pic>
        <p:nvPicPr>
          <p:cNvPr id="7" name="Picture 6">
            <a:extLst>
              <a:ext uri="{FF2B5EF4-FFF2-40B4-BE49-F238E27FC236}">
                <a16:creationId xmlns:a16="http://schemas.microsoft.com/office/drawing/2014/main" id="{675F5629-7F7A-774D-B92D-9AA0224F7DAB}"/>
              </a:ext>
            </a:extLst>
          </p:cNvPr>
          <p:cNvPicPr>
            <a:picLocks noChangeAspect="1"/>
          </p:cNvPicPr>
          <p:nvPr/>
        </p:nvPicPr>
        <p:blipFill rotWithShape="1">
          <a:blip r:embed="rId4"/>
          <a:srcRect r="14612"/>
          <a:stretch/>
        </p:blipFill>
        <p:spPr>
          <a:xfrm>
            <a:off x="3828072" y="3033865"/>
            <a:ext cx="2391975" cy="1980522"/>
          </a:xfrm>
          <a:prstGeom prst="rect">
            <a:avLst/>
          </a:prstGeom>
        </p:spPr>
      </p:pic>
      <p:pic>
        <p:nvPicPr>
          <p:cNvPr id="9" name="Picture 8">
            <a:extLst>
              <a:ext uri="{FF2B5EF4-FFF2-40B4-BE49-F238E27FC236}">
                <a16:creationId xmlns:a16="http://schemas.microsoft.com/office/drawing/2014/main" id="{80A1AAC9-785F-CB47-AA39-85CBD9567601}"/>
              </a:ext>
            </a:extLst>
          </p:cNvPr>
          <p:cNvPicPr>
            <a:picLocks noChangeAspect="1"/>
          </p:cNvPicPr>
          <p:nvPr/>
        </p:nvPicPr>
        <p:blipFill>
          <a:blip r:embed="rId5"/>
          <a:stretch>
            <a:fillRect/>
          </a:stretch>
        </p:blipFill>
        <p:spPr>
          <a:xfrm>
            <a:off x="1940620" y="2267148"/>
            <a:ext cx="1761931" cy="2747239"/>
          </a:xfrm>
          <a:prstGeom prst="rect">
            <a:avLst/>
          </a:prstGeom>
        </p:spPr>
      </p:pic>
      <p:pic>
        <p:nvPicPr>
          <p:cNvPr id="10" name="Picture 9">
            <a:extLst>
              <a:ext uri="{FF2B5EF4-FFF2-40B4-BE49-F238E27FC236}">
                <a16:creationId xmlns:a16="http://schemas.microsoft.com/office/drawing/2014/main" id="{75BB62CB-DD97-014B-9083-0560562DE51A}"/>
              </a:ext>
            </a:extLst>
          </p:cNvPr>
          <p:cNvPicPr>
            <a:picLocks noChangeAspect="1"/>
          </p:cNvPicPr>
          <p:nvPr/>
        </p:nvPicPr>
        <p:blipFill rotWithShape="1">
          <a:blip r:embed="rId6"/>
          <a:srcRect r="15664"/>
          <a:stretch/>
        </p:blipFill>
        <p:spPr>
          <a:xfrm>
            <a:off x="6345568" y="3044498"/>
            <a:ext cx="2362497" cy="1980522"/>
          </a:xfrm>
          <a:prstGeom prst="rect">
            <a:avLst/>
          </a:prstGeom>
        </p:spPr>
      </p:pic>
    </p:spTree>
    <p:extLst>
      <p:ext uri="{BB962C8B-B14F-4D97-AF65-F5344CB8AC3E}">
        <p14:creationId xmlns:p14="http://schemas.microsoft.com/office/powerpoint/2010/main" val="31188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a:t>
            </a:r>
          </a:p>
        </p:txBody>
      </p:sp>
      <p:sp>
        <p:nvSpPr>
          <p:cNvPr id="12" name="Sun 11">
            <a:extLst>
              <a:ext uri="{FF2B5EF4-FFF2-40B4-BE49-F238E27FC236}">
                <a16:creationId xmlns:a16="http://schemas.microsoft.com/office/drawing/2014/main" id="{0C01611A-2993-6A46-9CF8-08D6010C78D2}"/>
              </a:ext>
            </a:extLst>
          </p:cNvPr>
          <p:cNvSpPr/>
          <p:nvPr/>
        </p:nvSpPr>
        <p:spPr>
          <a:xfrm>
            <a:off x="581891" y="2175163"/>
            <a:ext cx="581891" cy="471055"/>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n 12">
            <a:extLst>
              <a:ext uri="{FF2B5EF4-FFF2-40B4-BE49-F238E27FC236}">
                <a16:creationId xmlns:a16="http://schemas.microsoft.com/office/drawing/2014/main" id="{09DDA7D7-5339-DF4E-86DE-C9A22D42A38D}"/>
              </a:ext>
            </a:extLst>
          </p:cNvPr>
          <p:cNvSpPr/>
          <p:nvPr/>
        </p:nvSpPr>
        <p:spPr>
          <a:xfrm>
            <a:off x="609600" y="1330036"/>
            <a:ext cx="581891" cy="471055"/>
          </a:xfrm>
          <a:prstGeom prst="su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9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0050" y="1889830"/>
            <a:ext cx="4156089" cy="3157869"/>
          </a:xfrm>
        </p:spPr>
        <p:txBody>
          <a:bodyPr>
            <a:normAutofit fontScale="92500" lnSpcReduction="20000"/>
          </a:bodyPr>
          <a:lstStyle/>
          <a:p>
            <a:r>
              <a:rPr lang="en-US" b="1" dirty="0"/>
              <a:t>Sampling: </a:t>
            </a:r>
            <a:r>
              <a:rPr lang="en-US" i="1" dirty="0"/>
              <a:t>October 2017.</a:t>
            </a:r>
            <a:r>
              <a:rPr lang="en-US" dirty="0"/>
              <a:t>12 species, six replicates/species/treatment</a:t>
            </a:r>
          </a:p>
          <a:p>
            <a:endParaRPr lang="en-US" b="1" dirty="0"/>
          </a:p>
          <a:p>
            <a:r>
              <a:rPr lang="en-US" b="1" dirty="0"/>
              <a:t>Treatments: </a:t>
            </a:r>
            <a:r>
              <a:rPr lang="en-US" i="1" dirty="0"/>
              <a:t>October 2017-February 2018</a:t>
            </a:r>
            <a:r>
              <a:rPr lang="en-US" b="1" dirty="0"/>
              <a:t>. </a:t>
            </a:r>
            <a:r>
              <a:rPr lang="en-US" dirty="0"/>
              <a:t>Two photoperiods, two chilling duration, two forcing conditions 12 way factorial.</a:t>
            </a:r>
          </a:p>
          <a:p>
            <a:endParaRPr lang="en-US" b="1" dirty="0"/>
          </a:p>
          <a:p>
            <a:r>
              <a:rPr lang="en-US" b="1" dirty="0"/>
              <a:t>Analysis: </a:t>
            </a:r>
            <a:r>
              <a:rPr lang="en-US" i="1" dirty="0"/>
              <a:t>Ongoing. </a:t>
            </a:r>
            <a:r>
              <a:rPr lang="en-US" dirty="0"/>
              <a:t>Hierarchical Survival Model.</a:t>
            </a:r>
            <a:endParaRPr lang="en-US" b="1" dirty="0"/>
          </a:p>
        </p:txBody>
      </p:sp>
      <p:sp>
        <p:nvSpPr>
          <p:cNvPr id="3" name="Title 2"/>
          <p:cNvSpPr>
            <a:spLocks noGrp="1"/>
          </p:cNvSpPr>
          <p:nvPr>
            <p:ph type="title"/>
          </p:nvPr>
        </p:nvSpPr>
        <p:spPr/>
        <p:txBody>
          <a:bodyPr/>
          <a:lstStyle/>
          <a:p>
            <a:r>
              <a:rPr lang="en-US" dirty="0"/>
              <a:t>Methods</a:t>
            </a:r>
          </a:p>
        </p:txBody>
      </p:sp>
      <p:pic>
        <p:nvPicPr>
          <p:cNvPr id="4" name="Content Placeholder 4">
            <a:extLst>
              <a:ext uri="{FF2B5EF4-FFF2-40B4-BE49-F238E27FC236}">
                <a16:creationId xmlns:a16="http://schemas.microsoft.com/office/drawing/2014/main" id="{E0D91747-B92C-CC43-B3EC-A0E18B674BBB}"/>
              </a:ext>
            </a:extLst>
          </p:cNvPr>
          <p:cNvPicPr>
            <a:picLocks noChangeAspect="1"/>
          </p:cNvPicPr>
          <p:nvPr/>
        </p:nvPicPr>
        <p:blipFill>
          <a:blip r:embed="rId3"/>
          <a:stretch>
            <a:fillRect/>
          </a:stretch>
        </p:blipFill>
        <p:spPr>
          <a:xfrm>
            <a:off x="4717681" y="279709"/>
            <a:ext cx="2210880" cy="1658160"/>
          </a:xfrm>
          <a:prstGeom prst="ellipse">
            <a:avLst/>
          </a:prstGeom>
          <a:ln>
            <a:noFill/>
          </a:ln>
          <a:effectLst>
            <a:softEdge rad="112500"/>
          </a:effectLst>
        </p:spPr>
      </p:pic>
      <p:pic>
        <p:nvPicPr>
          <p:cNvPr id="5" name="Picture 4">
            <a:extLst>
              <a:ext uri="{FF2B5EF4-FFF2-40B4-BE49-F238E27FC236}">
                <a16:creationId xmlns:a16="http://schemas.microsoft.com/office/drawing/2014/main" id="{4F3D3D51-93FB-644E-A06B-61E30DB74C4A}"/>
              </a:ext>
            </a:extLst>
          </p:cNvPr>
          <p:cNvPicPr>
            <a:picLocks noChangeAspect="1"/>
          </p:cNvPicPr>
          <p:nvPr/>
        </p:nvPicPr>
        <p:blipFill>
          <a:blip r:embed="rId4"/>
          <a:stretch>
            <a:fillRect/>
          </a:stretch>
        </p:blipFill>
        <p:spPr>
          <a:xfrm>
            <a:off x="6928561" y="1069263"/>
            <a:ext cx="1926597" cy="2568795"/>
          </a:xfrm>
          <a:prstGeom prst="ellipse">
            <a:avLst/>
          </a:prstGeom>
          <a:ln>
            <a:noFill/>
          </a:ln>
          <a:effectLst>
            <a:softEdge rad="112500"/>
          </a:effectLst>
        </p:spPr>
      </p:pic>
      <p:pic>
        <p:nvPicPr>
          <p:cNvPr id="6" name="Picture 5">
            <a:extLst>
              <a:ext uri="{FF2B5EF4-FFF2-40B4-BE49-F238E27FC236}">
                <a16:creationId xmlns:a16="http://schemas.microsoft.com/office/drawing/2014/main" id="{62186490-89F9-BA4E-8E55-392D36AA6462}"/>
              </a:ext>
            </a:extLst>
          </p:cNvPr>
          <p:cNvPicPr>
            <a:picLocks noChangeAspect="1"/>
          </p:cNvPicPr>
          <p:nvPr/>
        </p:nvPicPr>
        <p:blipFill rotWithShape="1">
          <a:blip r:embed="rId5"/>
          <a:srcRect l="4740"/>
          <a:stretch/>
        </p:blipFill>
        <p:spPr>
          <a:xfrm>
            <a:off x="-18313" y="831892"/>
            <a:ext cx="1899105" cy="2658139"/>
          </a:xfrm>
          <a:prstGeom prst="ellipse">
            <a:avLst/>
          </a:prstGeom>
          <a:ln>
            <a:noFill/>
          </a:ln>
          <a:effectLst>
            <a:softEdge rad="112500"/>
          </a:effectLst>
        </p:spPr>
      </p:pic>
      <p:pic>
        <p:nvPicPr>
          <p:cNvPr id="8" name="Picture 7">
            <a:extLst>
              <a:ext uri="{FF2B5EF4-FFF2-40B4-BE49-F238E27FC236}">
                <a16:creationId xmlns:a16="http://schemas.microsoft.com/office/drawing/2014/main" id="{A6B8E51D-155E-F746-942E-CE9D63CA0EA5}"/>
              </a:ext>
            </a:extLst>
          </p:cNvPr>
          <p:cNvPicPr>
            <a:picLocks noChangeAspect="1"/>
          </p:cNvPicPr>
          <p:nvPr/>
        </p:nvPicPr>
        <p:blipFill rotWithShape="1">
          <a:blip r:embed="rId6"/>
          <a:srcRect l="14286"/>
          <a:stretch/>
        </p:blipFill>
        <p:spPr>
          <a:xfrm>
            <a:off x="7001593" y="4142397"/>
            <a:ext cx="2156099" cy="1886590"/>
          </a:xfrm>
          <a:prstGeom prst="ellipse">
            <a:avLst/>
          </a:prstGeom>
          <a:ln>
            <a:noFill/>
          </a:ln>
          <a:effectLst>
            <a:softEdge rad="112500"/>
          </a:effectLst>
        </p:spPr>
      </p:pic>
      <p:pic>
        <p:nvPicPr>
          <p:cNvPr id="9" name="Picture 8">
            <a:extLst>
              <a:ext uri="{FF2B5EF4-FFF2-40B4-BE49-F238E27FC236}">
                <a16:creationId xmlns:a16="http://schemas.microsoft.com/office/drawing/2014/main" id="{60EA0498-C805-6A4D-A95B-AD564A141AEF}"/>
              </a:ext>
            </a:extLst>
          </p:cNvPr>
          <p:cNvPicPr>
            <a:picLocks noChangeAspect="1"/>
          </p:cNvPicPr>
          <p:nvPr/>
        </p:nvPicPr>
        <p:blipFill>
          <a:blip r:embed="rId7"/>
          <a:stretch>
            <a:fillRect/>
          </a:stretch>
        </p:blipFill>
        <p:spPr>
          <a:xfrm>
            <a:off x="-65810" y="3490031"/>
            <a:ext cx="2393025" cy="3191323"/>
          </a:xfrm>
          <a:prstGeom prst="ellipse">
            <a:avLst/>
          </a:prstGeom>
          <a:ln>
            <a:noFill/>
          </a:ln>
          <a:effectLst>
            <a:softEdge rad="112500"/>
          </a:effectLst>
        </p:spPr>
      </p:pic>
      <p:pic>
        <p:nvPicPr>
          <p:cNvPr id="10" name="Picture 9">
            <a:extLst>
              <a:ext uri="{FF2B5EF4-FFF2-40B4-BE49-F238E27FC236}">
                <a16:creationId xmlns:a16="http://schemas.microsoft.com/office/drawing/2014/main" id="{B667E727-A3D3-674C-929C-CDAB020986E3}"/>
              </a:ext>
            </a:extLst>
          </p:cNvPr>
          <p:cNvPicPr>
            <a:picLocks noChangeAspect="1"/>
          </p:cNvPicPr>
          <p:nvPr/>
        </p:nvPicPr>
        <p:blipFill>
          <a:blip r:embed="rId8"/>
          <a:stretch>
            <a:fillRect/>
          </a:stretch>
        </p:blipFill>
        <p:spPr>
          <a:xfrm>
            <a:off x="3176495" y="4997155"/>
            <a:ext cx="2723198" cy="2042398"/>
          </a:xfrm>
          <a:prstGeom prst="ellipse">
            <a:avLst/>
          </a:prstGeom>
          <a:ln>
            <a:noFill/>
          </a:ln>
          <a:effectLst>
            <a:softEdge rad="112500"/>
          </a:effectLst>
        </p:spPr>
      </p:pic>
    </p:spTree>
    <p:extLst>
      <p:ext uri="{BB962C8B-B14F-4D97-AF65-F5344CB8AC3E}">
        <p14:creationId xmlns:p14="http://schemas.microsoft.com/office/powerpoint/2010/main" val="104367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020" y="1057941"/>
            <a:ext cx="3710762" cy="802757"/>
          </a:xfrm>
        </p:spPr>
        <p:txBody>
          <a:bodyPr/>
          <a:lstStyle/>
          <a:p>
            <a:r>
              <a:rPr lang="en-US" dirty="0"/>
              <a:t>Raw data shows FLS variability across treatments</a:t>
            </a:r>
          </a:p>
        </p:txBody>
      </p:sp>
      <p:sp>
        <p:nvSpPr>
          <p:cNvPr id="3" name="Title 2"/>
          <p:cNvSpPr>
            <a:spLocks noGrp="1"/>
          </p:cNvSpPr>
          <p:nvPr>
            <p:ph type="title"/>
          </p:nvPr>
        </p:nvSpPr>
        <p:spPr/>
        <p:txBody>
          <a:bodyPr>
            <a:normAutofit/>
          </a:bodyPr>
          <a:lstStyle/>
          <a:p>
            <a:r>
              <a:rPr lang="en-US" dirty="0"/>
              <a:t>Current status</a:t>
            </a:r>
          </a:p>
        </p:txBody>
      </p:sp>
      <p:pic>
        <p:nvPicPr>
          <p:cNvPr id="4" name="Content Placeholder 4">
            <a:extLst>
              <a:ext uri="{FF2B5EF4-FFF2-40B4-BE49-F238E27FC236}">
                <a16:creationId xmlns:a16="http://schemas.microsoft.com/office/drawing/2014/main" id="{7728CE11-D95E-2843-8FE3-3B0382925570}"/>
              </a:ext>
            </a:extLst>
          </p:cNvPr>
          <p:cNvPicPr>
            <a:picLocks noChangeAspect="1"/>
          </p:cNvPicPr>
          <p:nvPr/>
        </p:nvPicPr>
        <p:blipFill rotWithShape="1">
          <a:blip r:embed="rId2"/>
          <a:srcRect r="49727"/>
          <a:stretch/>
        </p:blipFill>
        <p:spPr>
          <a:xfrm>
            <a:off x="4329565" y="874424"/>
            <a:ext cx="4761274" cy="5590173"/>
          </a:xfrm>
          <a:prstGeom prst="rect">
            <a:avLst/>
          </a:prstGeom>
          <a:ln>
            <a:solidFill>
              <a:srgbClr val="000000"/>
            </a:solidFill>
          </a:ln>
        </p:spPr>
      </p:pic>
    </p:spTree>
    <p:extLst>
      <p:ext uri="{BB962C8B-B14F-4D97-AF65-F5344CB8AC3E}">
        <p14:creationId xmlns:p14="http://schemas.microsoft.com/office/powerpoint/2010/main" val="22242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800" y="3453261"/>
            <a:ext cx="4648290" cy="3084568"/>
          </a:xfrm>
        </p:spPr>
        <p:txBody>
          <a:bodyPr>
            <a:normAutofit lnSpcReduction="10000"/>
          </a:bodyPr>
          <a:lstStyle/>
          <a:p>
            <a:r>
              <a:rPr lang="en-US" dirty="0"/>
              <a:t>Model converges but provides low confidence estimates</a:t>
            </a:r>
          </a:p>
          <a:p>
            <a:endParaRPr lang="en-US" dirty="0"/>
          </a:p>
          <a:p>
            <a:r>
              <a:rPr lang="en-US" dirty="0"/>
              <a:t>Potential model improvements:</a:t>
            </a:r>
          </a:p>
          <a:p>
            <a:pPr lvl="1"/>
            <a:r>
              <a:rPr lang="en-US" dirty="0"/>
              <a:t>Convert phenology to binary</a:t>
            </a:r>
          </a:p>
          <a:p>
            <a:pPr lvl="1"/>
            <a:r>
              <a:rPr lang="en-US" dirty="0"/>
              <a:t>Run flower and leaf models separately, or for only species with the most data</a:t>
            </a:r>
          </a:p>
          <a:p>
            <a:pPr lvl="1"/>
            <a:r>
              <a:rPr lang="en-US" dirty="0"/>
              <a:t>Use offset as response variable</a:t>
            </a:r>
          </a:p>
          <a:p>
            <a:pPr lvl="1"/>
            <a:endParaRPr lang="en-US" dirty="0"/>
          </a:p>
          <a:p>
            <a:endParaRPr lang="en-US" dirty="0"/>
          </a:p>
          <a:p>
            <a:endParaRPr lang="en-US" dirty="0"/>
          </a:p>
        </p:txBody>
      </p:sp>
      <p:sp>
        <p:nvSpPr>
          <p:cNvPr id="3" name="Title 2"/>
          <p:cNvSpPr>
            <a:spLocks noGrp="1"/>
          </p:cNvSpPr>
          <p:nvPr>
            <p:ph type="title"/>
          </p:nvPr>
        </p:nvSpPr>
        <p:spPr/>
        <p:txBody>
          <a:bodyPr>
            <a:normAutofit/>
          </a:bodyPr>
          <a:lstStyle/>
          <a:p>
            <a:r>
              <a:rPr lang="en-US" dirty="0"/>
              <a:t>Current status</a:t>
            </a:r>
          </a:p>
        </p:txBody>
      </p:sp>
      <p:pic>
        <p:nvPicPr>
          <p:cNvPr id="6" name="Picture 5">
            <a:extLst>
              <a:ext uri="{FF2B5EF4-FFF2-40B4-BE49-F238E27FC236}">
                <a16:creationId xmlns:a16="http://schemas.microsoft.com/office/drawing/2014/main" id="{9046D4AB-CCDB-A347-8D7C-30D616CC84C9}"/>
              </a:ext>
            </a:extLst>
          </p:cNvPr>
          <p:cNvPicPr>
            <a:picLocks noChangeAspect="1"/>
          </p:cNvPicPr>
          <p:nvPr/>
        </p:nvPicPr>
        <p:blipFill rotWithShape="1">
          <a:blip r:embed="rId2"/>
          <a:srcRect l="49401"/>
          <a:stretch/>
        </p:blipFill>
        <p:spPr>
          <a:xfrm>
            <a:off x="5015346" y="734290"/>
            <a:ext cx="3800220" cy="5803539"/>
          </a:xfrm>
          <a:prstGeom prst="rect">
            <a:avLst/>
          </a:prstGeom>
          <a:ln>
            <a:solidFill>
              <a:schemeClr val="tx1"/>
            </a:solidFill>
          </a:ln>
        </p:spPr>
      </p:pic>
      <p:sp>
        <p:nvSpPr>
          <p:cNvPr id="7" name="TextBox 6">
            <a:extLst>
              <a:ext uri="{FF2B5EF4-FFF2-40B4-BE49-F238E27FC236}">
                <a16:creationId xmlns:a16="http://schemas.microsoft.com/office/drawing/2014/main" id="{41225434-7B82-9E42-98D9-69A0F775D172}"/>
              </a:ext>
            </a:extLst>
          </p:cNvPr>
          <p:cNvSpPr txBox="1"/>
          <p:nvPr/>
        </p:nvSpPr>
        <p:spPr>
          <a:xfrm>
            <a:off x="1177636" y="2216727"/>
            <a:ext cx="2798618" cy="369332"/>
          </a:xfrm>
          <a:prstGeom prst="rect">
            <a:avLst/>
          </a:prstGeom>
          <a:noFill/>
        </p:spPr>
        <p:txBody>
          <a:bodyPr wrap="square" rtlCol="0">
            <a:spAutoFit/>
          </a:bodyPr>
          <a:lstStyle/>
          <a:p>
            <a:r>
              <a:rPr lang="en-US" dirty="0"/>
              <a:t>Write model here</a:t>
            </a:r>
          </a:p>
        </p:txBody>
      </p:sp>
    </p:spTree>
    <p:extLst>
      <p:ext uri="{BB962C8B-B14F-4D97-AF65-F5344CB8AC3E}">
        <p14:creationId xmlns:p14="http://schemas.microsoft.com/office/powerpoint/2010/main" val="110817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Climate Change and Phenology</a:t>
            </a:r>
          </a:p>
        </p:txBody>
      </p:sp>
      <p:pic>
        <p:nvPicPr>
          <p:cNvPr id="9" name="Picture 8"/>
          <p:cNvPicPr>
            <a:picLocks noChangeAspect="1"/>
          </p:cNvPicPr>
          <p:nvPr/>
        </p:nvPicPr>
        <p:blipFill rotWithShape="1">
          <a:blip r:embed="rId2"/>
          <a:srcRect b="47988"/>
          <a:stretch/>
        </p:blipFill>
        <p:spPr>
          <a:xfrm>
            <a:off x="274905" y="1064596"/>
            <a:ext cx="7626259" cy="3016352"/>
          </a:xfrm>
          <a:prstGeom prst="rect">
            <a:avLst/>
          </a:prstGeom>
        </p:spPr>
      </p:pic>
      <p:pic>
        <p:nvPicPr>
          <p:cNvPr id="11" name="Picture 10"/>
          <p:cNvPicPr>
            <a:picLocks noChangeAspect="1"/>
          </p:cNvPicPr>
          <p:nvPr/>
        </p:nvPicPr>
        <p:blipFill>
          <a:blip r:embed="rId3"/>
          <a:stretch>
            <a:fillRect/>
          </a:stretch>
        </p:blipFill>
        <p:spPr>
          <a:xfrm>
            <a:off x="2813932" y="4006240"/>
            <a:ext cx="3429722" cy="2595156"/>
          </a:xfrm>
          <a:prstGeom prst="rect">
            <a:avLst/>
          </a:prstGeom>
        </p:spPr>
      </p:pic>
    </p:spTree>
    <p:extLst>
      <p:ext uri="{BB962C8B-B14F-4D97-AF65-F5344CB8AC3E}">
        <p14:creationId xmlns:p14="http://schemas.microsoft.com/office/powerpoint/2010/main" val="19457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6230582" cy="487365"/>
          </a:xfrm>
        </p:spPr>
        <p:txBody>
          <a:bodyPr>
            <a:normAutofit/>
          </a:bodyPr>
          <a:lstStyle/>
          <a:p>
            <a:r>
              <a:rPr lang="en-US" dirty="0"/>
              <a:t>Temperature and Germination Phenology</a:t>
            </a:r>
          </a:p>
        </p:txBody>
      </p:sp>
      <p:pic>
        <p:nvPicPr>
          <p:cNvPr id="4" name="Picture 2" descr="https://lh5.googleusercontent.com/2ys0_lKbKMZahBH_1eVgBdIwdSZX7AAXT2vlLuXd14eGCSgPZ90d8QF9KxjWhngjeLzXoilrOsQ-YE_MAaIHVN2TzLbAyINscnl8A33sIOliyH4FsyFDEKH8aNsoY4fJM7aPzk70__I">
            <a:extLst>
              <a:ext uri="{FF2B5EF4-FFF2-40B4-BE49-F238E27FC236}">
                <a16:creationId xmlns:a16="http://schemas.microsoft.com/office/drawing/2014/main" id="{1591C7A5-E2FA-494B-9531-84D0137B1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109" y="344527"/>
            <a:ext cx="2556163" cy="25561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249D4C-246D-6B4D-8697-0EB5625C2398}"/>
              </a:ext>
            </a:extLst>
          </p:cNvPr>
          <p:cNvPicPr>
            <a:picLocks noChangeAspect="1"/>
          </p:cNvPicPr>
          <p:nvPr/>
        </p:nvPicPr>
        <p:blipFill>
          <a:blip r:embed="rId4"/>
          <a:stretch>
            <a:fillRect/>
          </a:stretch>
        </p:blipFill>
        <p:spPr>
          <a:xfrm>
            <a:off x="620571" y="1627716"/>
            <a:ext cx="4533900" cy="584200"/>
          </a:xfrm>
          <a:prstGeom prst="rect">
            <a:avLst/>
          </a:prstGeom>
        </p:spPr>
      </p:pic>
      <p:pic>
        <p:nvPicPr>
          <p:cNvPr id="9" name="Picture 8">
            <a:extLst>
              <a:ext uri="{FF2B5EF4-FFF2-40B4-BE49-F238E27FC236}">
                <a16:creationId xmlns:a16="http://schemas.microsoft.com/office/drawing/2014/main" id="{62874BE7-5469-794E-A3EC-D0EAC93E5E37}"/>
              </a:ext>
            </a:extLst>
          </p:cNvPr>
          <p:cNvPicPr>
            <a:picLocks noChangeAspect="1"/>
          </p:cNvPicPr>
          <p:nvPr/>
        </p:nvPicPr>
        <p:blipFill>
          <a:blip r:embed="rId5"/>
          <a:stretch>
            <a:fillRect/>
          </a:stretch>
        </p:blipFill>
        <p:spPr>
          <a:xfrm>
            <a:off x="814533" y="1286539"/>
            <a:ext cx="4356100" cy="457200"/>
          </a:xfrm>
          <a:prstGeom prst="rect">
            <a:avLst/>
          </a:prstGeom>
        </p:spPr>
      </p:pic>
      <p:pic>
        <p:nvPicPr>
          <p:cNvPr id="13" name="Picture 12">
            <a:extLst>
              <a:ext uri="{FF2B5EF4-FFF2-40B4-BE49-F238E27FC236}">
                <a16:creationId xmlns:a16="http://schemas.microsoft.com/office/drawing/2014/main" id="{81049D5F-6CA1-E44F-809B-D9E379903D51}"/>
              </a:ext>
            </a:extLst>
          </p:cNvPr>
          <p:cNvPicPr>
            <a:picLocks noChangeAspect="1"/>
          </p:cNvPicPr>
          <p:nvPr/>
        </p:nvPicPr>
        <p:blipFill>
          <a:blip r:embed="rId6"/>
          <a:stretch>
            <a:fillRect/>
          </a:stretch>
        </p:blipFill>
        <p:spPr>
          <a:xfrm>
            <a:off x="252266" y="2466718"/>
            <a:ext cx="4965700" cy="952500"/>
          </a:xfrm>
          <a:prstGeom prst="rect">
            <a:avLst/>
          </a:prstGeom>
        </p:spPr>
      </p:pic>
      <p:sp>
        <p:nvSpPr>
          <p:cNvPr id="14" name="TextBox 13">
            <a:extLst>
              <a:ext uri="{FF2B5EF4-FFF2-40B4-BE49-F238E27FC236}">
                <a16:creationId xmlns:a16="http://schemas.microsoft.com/office/drawing/2014/main" id="{241EBF72-36B6-C448-BD7B-19CFEC842E52}"/>
              </a:ext>
            </a:extLst>
          </p:cNvPr>
          <p:cNvSpPr txBox="1"/>
          <p:nvPr/>
        </p:nvSpPr>
        <p:spPr>
          <a:xfrm>
            <a:off x="5888182" y="6151418"/>
            <a:ext cx="3255818" cy="646331"/>
          </a:xfrm>
          <a:prstGeom prst="rect">
            <a:avLst/>
          </a:prstGeom>
          <a:noFill/>
        </p:spPr>
        <p:txBody>
          <a:bodyPr wrap="square" rtlCol="0">
            <a:spAutoFit/>
          </a:bodyPr>
          <a:lstStyle/>
          <a:p>
            <a:r>
              <a:rPr lang="en-US" dirty="0"/>
              <a:t>From Bradford 2002</a:t>
            </a:r>
          </a:p>
          <a:p>
            <a:r>
              <a:rPr lang="en-US" dirty="0"/>
              <a:t>Adapted from Pritchard 1999</a:t>
            </a:r>
          </a:p>
        </p:txBody>
      </p:sp>
      <p:pic>
        <p:nvPicPr>
          <p:cNvPr id="16" name="Picture 15">
            <a:extLst>
              <a:ext uri="{FF2B5EF4-FFF2-40B4-BE49-F238E27FC236}">
                <a16:creationId xmlns:a16="http://schemas.microsoft.com/office/drawing/2014/main" id="{88EDD2C2-7640-3B46-80D7-472AD0D7BE81}"/>
              </a:ext>
            </a:extLst>
          </p:cNvPr>
          <p:cNvPicPr>
            <a:picLocks noChangeAspect="1"/>
          </p:cNvPicPr>
          <p:nvPr/>
        </p:nvPicPr>
        <p:blipFill>
          <a:blip r:embed="rId7"/>
          <a:stretch>
            <a:fillRect/>
          </a:stretch>
        </p:blipFill>
        <p:spPr>
          <a:xfrm>
            <a:off x="1036207" y="3762013"/>
            <a:ext cx="2471882" cy="529689"/>
          </a:xfrm>
          <a:prstGeom prst="rect">
            <a:avLst/>
          </a:prstGeom>
        </p:spPr>
      </p:pic>
    </p:spTree>
    <p:extLst>
      <p:ext uri="{BB962C8B-B14F-4D97-AF65-F5344CB8AC3E}">
        <p14:creationId xmlns:p14="http://schemas.microsoft.com/office/powerpoint/2010/main" val="224738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and questions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27" y="3545802"/>
            <a:ext cx="6350000" cy="27622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Box 5"/>
          <p:cNvSpPr txBox="1"/>
          <p:nvPr/>
        </p:nvSpPr>
        <p:spPr>
          <a:xfrm>
            <a:off x="7885737" y="6211669"/>
            <a:ext cx="1258263" cy="646331"/>
          </a:xfrm>
          <a:prstGeom prst="rect">
            <a:avLst/>
          </a:prstGeom>
          <a:noFill/>
        </p:spPr>
        <p:txBody>
          <a:bodyPr wrap="square" rtlCol="0">
            <a:spAutoFit/>
          </a:bodyPr>
          <a:lstStyle/>
          <a:p>
            <a:r>
              <a:rPr lang="en-US" dirty="0" err="1"/>
              <a:t>Walck</a:t>
            </a:r>
            <a:r>
              <a:rPr lang="en-US" dirty="0"/>
              <a:t> 2011</a:t>
            </a:r>
          </a:p>
          <a:p>
            <a:endParaRPr lang="en-US" dirty="0"/>
          </a:p>
        </p:txBody>
      </p:sp>
    </p:spTree>
    <p:extLst>
      <p:ext uri="{BB962C8B-B14F-4D97-AF65-F5344CB8AC3E}">
        <p14:creationId xmlns:p14="http://schemas.microsoft.com/office/powerpoint/2010/main" val="19102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Stratification in the model, drop in Tb</a:t>
            </a:r>
          </a:p>
          <a:p>
            <a:endParaRPr lang="en-US" dirty="0"/>
          </a:p>
        </p:txBody>
      </p:sp>
      <p:sp>
        <p:nvSpPr>
          <p:cNvPr id="3" name="Title 2"/>
          <p:cNvSpPr>
            <a:spLocks noGrp="1"/>
          </p:cNvSpPr>
          <p:nvPr>
            <p:ph type="title"/>
          </p:nvPr>
        </p:nvSpPr>
        <p:spPr/>
        <p:txBody>
          <a:bodyPr/>
          <a:lstStyle/>
          <a:p>
            <a:r>
              <a:rPr lang="en-US" dirty="0"/>
              <a:t>Background and Questions</a:t>
            </a:r>
          </a:p>
        </p:txBody>
      </p:sp>
    </p:spTree>
    <p:extLst>
      <p:ext uri="{BB962C8B-B14F-4D97-AF65-F5344CB8AC3E}">
        <p14:creationId xmlns:p14="http://schemas.microsoft.com/office/powerpoint/2010/main" val="40605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Show pictures of chambers here</a:t>
            </a:r>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101980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Thermal time model</a:t>
            </a:r>
          </a:p>
          <a:p>
            <a:r>
              <a:rPr lang="en-US" dirty="0"/>
              <a:t>Calculation of Tb</a:t>
            </a:r>
          </a:p>
          <a:p>
            <a:r>
              <a:rPr lang="en-US" dirty="0"/>
              <a:t>Evaluation of </a:t>
            </a:r>
            <a:r>
              <a:rPr lang="en-US" dirty="0" err="1"/>
              <a:t>sensativity</a:t>
            </a:r>
            <a:r>
              <a:rPr lang="en-US" dirty="0"/>
              <a:t> of Tb</a:t>
            </a:r>
          </a:p>
          <a:p>
            <a:r>
              <a:rPr lang="en-US" dirty="0" err="1"/>
              <a:t>Phenological</a:t>
            </a:r>
            <a:r>
              <a:rPr lang="en-US" dirty="0"/>
              <a:t> reassembly?</a:t>
            </a:r>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46185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Show figure</a:t>
            </a:r>
          </a:p>
        </p:txBody>
      </p:sp>
      <p:sp>
        <p:nvSpPr>
          <p:cNvPr id="3" name="Title 2"/>
          <p:cNvSpPr>
            <a:spLocks noGrp="1"/>
          </p:cNvSpPr>
          <p:nvPr>
            <p:ph type="title"/>
          </p:nvPr>
        </p:nvSpPr>
        <p:spPr/>
        <p:txBody>
          <a:bodyPr/>
          <a:lstStyle/>
          <a:p>
            <a:r>
              <a:rPr lang="en-US" dirty="0"/>
              <a:t>Project status</a:t>
            </a:r>
          </a:p>
        </p:txBody>
      </p:sp>
    </p:spTree>
    <p:extLst>
      <p:ext uri="{BB962C8B-B14F-4D97-AF65-F5344CB8AC3E}">
        <p14:creationId xmlns:p14="http://schemas.microsoft.com/office/powerpoint/2010/main" val="3154592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OEGREs</a:t>
            </a:r>
          </a:p>
        </p:txBody>
      </p:sp>
      <p:pic>
        <p:nvPicPr>
          <p:cNvPr id="4" name="Picture 3" descr="Screen Shot 2018-09-30 at 2.22.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440" y="4052933"/>
            <a:ext cx="3037767" cy="2661488"/>
          </a:xfrm>
          <a:prstGeom prst="rect">
            <a:avLst/>
          </a:prstGeom>
        </p:spPr>
      </p:pic>
      <p:pic>
        <p:nvPicPr>
          <p:cNvPr id="6" name="Picture 5" descr="Screen Shot 2018-09-30 at 2.25.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583" y="1093371"/>
            <a:ext cx="2877176" cy="2595291"/>
          </a:xfrm>
          <a:prstGeom prst="rect">
            <a:avLst/>
          </a:prstGeom>
        </p:spPr>
      </p:pic>
      <p:pic>
        <p:nvPicPr>
          <p:cNvPr id="8" name="Picture 7" descr="Screen Shot 2018-09-30 at 2.34.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9244" y="831891"/>
            <a:ext cx="3305131" cy="3730753"/>
          </a:xfrm>
          <a:prstGeom prst="rect">
            <a:avLst/>
          </a:prstGeom>
        </p:spPr>
      </p:pic>
      <p:pic>
        <p:nvPicPr>
          <p:cNvPr id="9" name="Picture 8" descr="Screen Shot 2018-09-30 at 2.31.0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7469" y="3810009"/>
            <a:ext cx="3681775" cy="2741747"/>
          </a:xfrm>
          <a:prstGeom prst="rect">
            <a:avLst/>
          </a:prstGeom>
        </p:spPr>
      </p:pic>
    </p:spTree>
    <p:extLst>
      <p:ext uri="{BB962C8B-B14F-4D97-AF65-F5344CB8AC3E}">
        <p14:creationId xmlns:p14="http://schemas.microsoft.com/office/powerpoint/2010/main" val="170077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693343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139931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Project Status</a:t>
            </a:r>
          </a:p>
        </p:txBody>
      </p:sp>
    </p:spTree>
    <p:extLst>
      <p:ext uri="{BB962C8B-B14F-4D97-AF65-F5344CB8AC3E}">
        <p14:creationId xmlns:p14="http://schemas.microsoft.com/office/powerpoint/2010/main" val="337309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147" y="983851"/>
            <a:ext cx="8229600" cy="753115"/>
          </a:xfrm>
        </p:spPr>
        <p:txBody>
          <a:bodyPr/>
          <a:lstStyle/>
          <a:p>
            <a:r>
              <a:rPr lang="en-US" dirty="0"/>
              <a:t>The shift in </a:t>
            </a:r>
            <a:r>
              <a:rPr lang="en-US" dirty="0" err="1"/>
              <a:t>phenological</a:t>
            </a:r>
            <a:r>
              <a:rPr lang="en-US" dirty="0"/>
              <a:t> event date per degree of temperature change</a:t>
            </a:r>
          </a:p>
        </p:txBody>
      </p:sp>
      <p:sp>
        <p:nvSpPr>
          <p:cNvPr id="3" name="Title 2"/>
          <p:cNvSpPr>
            <a:spLocks noGrp="1"/>
          </p:cNvSpPr>
          <p:nvPr>
            <p:ph type="title"/>
          </p:nvPr>
        </p:nvSpPr>
        <p:spPr/>
        <p:txBody>
          <a:bodyPr/>
          <a:lstStyle/>
          <a:p>
            <a:r>
              <a:rPr lang="en-US" dirty="0" err="1"/>
              <a:t>Phenological</a:t>
            </a:r>
            <a:r>
              <a:rPr lang="en-US" dirty="0"/>
              <a:t> sensitivity</a:t>
            </a:r>
          </a:p>
        </p:txBody>
      </p:sp>
      <p:pic>
        <p:nvPicPr>
          <p:cNvPr id="8" name="Picture 7"/>
          <p:cNvPicPr>
            <a:picLocks noChangeAspect="1"/>
          </p:cNvPicPr>
          <p:nvPr/>
        </p:nvPicPr>
        <p:blipFill>
          <a:blip r:embed="rId2"/>
          <a:stretch>
            <a:fillRect/>
          </a:stretch>
        </p:blipFill>
        <p:spPr>
          <a:xfrm>
            <a:off x="345147" y="1895725"/>
            <a:ext cx="3354499" cy="4850211"/>
          </a:xfrm>
          <a:prstGeom prst="rect">
            <a:avLst/>
          </a:prstGeom>
        </p:spPr>
      </p:pic>
    </p:spTree>
    <p:extLst>
      <p:ext uri="{BB962C8B-B14F-4D97-AF65-F5344CB8AC3E}">
        <p14:creationId xmlns:p14="http://schemas.microsoft.com/office/powerpoint/2010/main" val="389031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Seasonal Priority Effects</a:t>
            </a:r>
          </a:p>
        </p:txBody>
      </p:sp>
    </p:spTree>
    <p:extLst>
      <p:ext uri="{BB962C8B-B14F-4D97-AF65-F5344CB8AC3E}">
        <p14:creationId xmlns:p14="http://schemas.microsoft.com/office/powerpoint/2010/main" val="154253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Seasonal Priority Effects</a:t>
            </a:r>
          </a:p>
        </p:txBody>
      </p:sp>
      <p:cxnSp>
        <p:nvCxnSpPr>
          <p:cNvPr id="6" name="Straight Connector 5"/>
          <p:cNvCxnSpPr/>
          <p:nvPr/>
        </p:nvCxnSpPr>
        <p:spPr>
          <a:xfrm>
            <a:off x="1064504" y="1634247"/>
            <a:ext cx="2988083" cy="155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64504" y="2670826"/>
            <a:ext cx="3258878" cy="42023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5050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0" y="344527"/>
            <a:ext cx="9144000" cy="487365"/>
          </a:xfrm>
        </p:spPr>
        <p:txBody>
          <a:bodyPr>
            <a:normAutofit fontScale="90000"/>
          </a:bodyPr>
          <a:lstStyle/>
          <a:p>
            <a:r>
              <a:rPr lang="en-US" dirty="0"/>
              <a:t>How does differential </a:t>
            </a:r>
            <a:r>
              <a:rPr lang="en-US" dirty="0" err="1"/>
              <a:t>phenological</a:t>
            </a:r>
            <a:r>
              <a:rPr lang="en-US" dirty="0"/>
              <a:t> sensitivity mediate plant interactions?</a:t>
            </a:r>
          </a:p>
        </p:txBody>
      </p:sp>
    </p:spTree>
    <p:extLst>
      <p:ext uri="{BB962C8B-B14F-4D97-AF65-F5344CB8AC3E}">
        <p14:creationId xmlns:p14="http://schemas.microsoft.com/office/powerpoint/2010/main" val="215539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6" y="344527"/>
            <a:ext cx="5996003" cy="487365"/>
          </a:xfrm>
        </p:spPr>
        <p:txBody>
          <a:bodyPr>
            <a:normAutofit fontScale="90000"/>
          </a:bodyPr>
          <a:lstStyle/>
          <a:p>
            <a:r>
              <a:rPr lang="en-US" dirty="0" err="1"/>
              <a:t>Phenological</a:t>
            </a:r>
            <a:r>
              <a:rPr lang="en-US" dirty="0"/>
              <a:t> transition: dormancy to growth</a:t>
            </a:r>
          </a:p>
        </p:txBody>
      </p:sp>
      <p:pic>
        <p:nvPicPr>
          <p:cNvPr id="5" name="Picture 4"/>
          <p:cNvPicPr>
            <a:picLocks noChangeAspect="1"/>
          </p:cNvPicPr>
          <p:nvPr/>
        </p:nvPicPr>
        <p:blipFill>
          <a:blip r:embed="rId2"/>
          <a:stretch>
            <a:fillRect/>
          </a:stretch>
        </p:blipFill>
        <p:spPr>
          <a:xfrm>
            <a:off x="111472" y="878587"/>
            <a:ext cx="3896238" cy="1661499"/>
          </a:xfrm>
          <a:prstGeom prst="rect">
            <a:avLst/>
          </a:prstGeom>
        </p:spPr>
      </p:pic>
      <p:sp>
        <p:nvSpPr>
          <p:cNvPr id="6" name="TextBox 5"/>
          <p:cNvSpPr txBox="1"/>
          <p:nvPr/>
        </p:nvSpPr>
        <p:spPr>
          <a:xfrm>
            <a:off x="6405702" y="6303523"/>
            <a:ext cx="2166360" cy="1200329"/>
          </a:xfrm>
          <a:prstGeom prst="rect">
            <a:avLst/>
          </a:prstGeom>
          <a:noFill/>
        </p:spPr>
        <p:txBody>
          <a:bodyPr wrap="square" rtlCol="0">
            <a:spAutoFit/>
          </a:bodyPr>
          <a:lstStyle/>
          <a:p>
            <a:r>
              <a:rPr lang="en-US" dirty="0" err="1"/>
              <a:t>Openworksweb.com</a:t>
            </a:r>
            <a:endParaRPr lang="en-US" dirty="0"/>
          </a:p>
          <a:p>
            <a:r>
              <a:rPr lang="en-US" dirty="0" err="1"/>
              <a:t>Visser</a:t>
            </a:r>
            <a:r>
              <a:rPr lang="en-US" dirty="0"/>
              <a:t> 2010</a:t>
            </a:r>
          </a:p>
          <a:p>
            <a:endParaRPr lang="en-US" dirty="0"/>
          </a:p>
          <a:p>
            <a:endParaRPr lang="en-US" dirty="0"/>
          </a:p>
        </p:txBody>
      </p:sp>
      <p:pic>
        <p:nvPicPr>
          <p:cNvPr id="7" name="Picture 6"/>
          <p:cNvPicPr>
            <a:picLocks noChangeAspect="1"/>
          </p:cNvPicPr>
          <p:nvPr/>
        </p:nvPicPr>
        <p:blipFill>
          <a:blip r:embed="rId3"/>
          <a:stretch>
            <a:fillRect/>
          </a:stretch>
        </p:blipFill>
        <p:spPr>
          <a:xfrm>
            <a:off x="4500800" y="1376024"/>
            <a:ext cx="4192652" cy="4445221"/>
          </a:xfrm>
          <a:prstGeom prst="rect">
            <a:avLst/>
          </a:prstGeom>
        </p:spPr>
      </p:pic>
      <p:sp>
        <p:nvSpPr>
          <p:cNvPr id="9" name="TextBox 8"/>
          <p:cNvSpPr txBox="1"/>
          <p:nvPr/>
        </p:nvSpPr>
        <p:spPr>
          <a:xfrm>
            <a:off x="457550" y="2216920"/>
            <a:ext cx="3296229" cy="646331"/>
          </a:xfrm>
          <a:prstGeom prst="rect">
            <a:avLst/>
          </a:prstGeom>
          <a:noFill/>
        </p:spPr>
        <p:txBody>
          <a:bodyPr wrap="square" rtlCol="0">
            <a:spAutoFit/>
          </a:bodyPr>
          <a:lstStyle/>
          <a:p>
            <a:r>
              <a:rPr lang="en-US" dirty="0"/>
              <a:t>Insert picture of bud and seed here</a:t>
            </a:r>
          </a:p>
        </p:txBody>
      </p:sp>
      <p:cxnSp>
        <p:nvCxnSpPr>
          <p:cNvPr id="8" name="Straight Connector 7"/>
          <p:cNvCxnSpPr/>
          <p:nvPr/>
        </p:nvCxnSpPr>
        <p:spPr>
          <a:xfrm>
            <a:off x="568440" y="4038465"/>
            <a:ext cx="2755802"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5976" y="3598635"/>
            <a:ext cx="1279273" cy="369332"/>
          </a:xfrm>
          <a:prstGeom prst="rect">
            <a:avLst/>
          </a:prstGeom>
          <a:noFill/>
        </p:spPr>
        <p:txBody>
          <a:bodyPr wrap="square" rtlCol="0">
            <a:spAutoFit/>
          </a:bodyPr>
          <a:lstStyle/>
          <a:p>
            <a:r>
              <a:rPr lang="en-US" dirty="0"/>
              <a:t>Optimum</a:t>
            </a:r>
          </a:p>
        </p:txBody>
      </p:sp>
    </p:spTree>
    <p:extLst>
      <p:ext uri="{BB962C8B-B14F-4D97-AF65-F5344CB8AC3E}">
        <p14:creationId xmlns:p14="http://schemas.microsoft.com/office/powerpoint/2010/main" val="233238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r>
              <a:rPr lang="en-US" dirty="0"/>
              <a:t>Research Overview</a:t>
            </a:r>
          </a:p>
        </p:txBody>
      </p:sp>
    </p:spTree>
    <p:extLst>
      <p:ext uri="{BB962C8B-B14F-4D97-AF65-F5344CB8AC3E}">
        <p14:creationId xmlns:p14="http://schemas.microsoft.com/office/powerpoint/2010/main" val="86465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A8D1D9-014A-7240-ADD5-E9ED8E3F3AE3}"/>
              </a:ext>
            </a:extLst>
          </p:cNvPr>
          <p:cNvPicPr>
            <a:picLocks noChangeAspect="1"/>
          </p:cNvPicPr>
          <p:nvPr/>
        </p:nvPicPr>
        <p:blipFill rotWithShape="1">
          <a:blip r:embed="rId3"/>
          <a:srcRect r="25996"/>
          <a:stretch/>
        </p:blipFill>
        <p:spPr>
          <a:xfrm>
            <a:off x="281920" y="1705233"/>
            <a:ext cx="2248629" cy="2148233"/>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AAFF65AB-3C45-5645-A911-8A8D62C47CCA}"/>
              </a:ext>
            </a:extLst>
          </p:cNvPr>
          <p:cNvPicPr>
            <a:picLocks noChangeAspect="1"/>
          </p:cNvPicPr>
          <p:nvPr/>
        </p:nvPicPr>
        <p:blipFill>
          <a:blip r:embed="rId4"/>
          <a:stretch>
            <a:fillRect/>
          </a:stretch>
        </p:blipFill>
        <p:spPr>
          <a:xfrm>
            <a:off x="54865" y="4405507"/>
            <a:ext cx="2953788" cy="2268509"/>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B6457A50-4273-A640-838E-5E5CB07E4EB5}"/>
              </a:ext>
            </a:extLst>
          </p:cNvPr>
          <p:cNvPicPr>
            <a:picLocks noChangeAspect="1"/>
          </p:cNvPicPr>
          <p:nvPr/>
        </p:nvPicPr>
        <p:blipFill>
          <a:blip r:embed="rId5"/>
          <a:stretch>
            <a:fillRect/>
          </a:stretch>
        </p:blipFill>
        <p:spPr>
          <a:xfrm>
            <a:off x="6020517" y="4519637"/>
            <a:ext cx="3013691" cy="2193967"/>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https://lh3.googleusercontent.com/9rsbq5J1vJn-0glZ87yIGtsgFEopJJx7XjyyhAJwbPsXxN0x2x_rjicXUKg4GmYwOoSY4wFSW9x3VfpXFpkPgEOvgIO5YZcpzsSpdeobQQ75EfuQyelryP-Nl9iUZ_MdTFfIiDBL41E">
            <a:extLst>
              <a:ext uri="{FF2B5EF4-FFF2-40B4-BE49-F238E27FC236}">
                <a16:creationId xmlns:a16="http://schemas.microsoft.com/office/drawing/2014/main" id="{CB9740A0-C3FA-6E48-943B-4B1A3715D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143" y="1691674"/>
            <a:ext cx="2963632" cy="222272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DFF8212-1E14-9A44-A177-D5E7EA7DDE57}"/>
              </a:ext>
            </a:extLst>
          </p:cNvPr>
          <p:cNvPicPr>
            <a:picLocks noChangeAspect="1"/>
          </p:cNvPicPr>
          <p:nvPr/>
        </p:nvPicPr>
        <p:blipFill>
          <a:blip r:embed="rId7"/>
          <a:stretch>
            <a:fillRect/>
          </a:stretch>
        </p:blipFill>
        <p:spPr>
          <a:xfrm>
            <a:off x="3164593" y="1705233"/>
            <a:ext cx="2592793" cy="2175353"/>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E5B5ED2C-0801-0A4A-9B5F-C041B35DE6AC}"/>
              </a:ext>
            </a:extLst>
          </p:cNvPr>
          <p:cNvPicPr>
            <a:picLocks noChangeAspect="1"/>
          </p:cNvPicPr>
          <p:nvPr/>
        </p:nvPicPr>
        <p:blipFill>
          <a:blip r:embed="rId8"/>
          <a:stretch>
            <a:fillRect/>
          </a:stretch>
        </p:blipFill>
        <p:spPr>
          <a:xfrm>
            <a:off x="3381931" y="4227727"/>
            <a:ext cx="2173433" cy="2446289"/>
          </a:xfrm>
          <a:prstGeom prst="rect">
            <a:avLst/>
          </a:prstGeom>
          <a:ln w="88900" cap="sq" cmpd="thickThin">
            <a:solidFill>
              <a:srgbClr val="000000"/>
            </a:solidFill>
            <a:prstDash val="solid"/>
            <a:miter lim="800000"/>
          </a:ln>
          <a:effectLst>
            <a:innerShdw blurRad="76200">
              <a:srgbClr val="000000"/>
            </a:innerShdw>
          </a:effectLst>
        </p:spPr>
      </p:pic>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08164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pic>
        <p:nvPicPr>
          <p:cNvPr id="5" name="Picture 4" descr="Frax_hinge_GOO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645" y="4456626"/>
            <a:ext cx="2959092" cy="2258254"/>
          </a:xfrm>
          <a:prstGeom prst="rect">
            <a:avLst/>
          </a:prstGeom>
          <a:ln>
            <a:solidFill>
              <a:schemeClr val="tx1"/>
            </a:solidFill>
          </a:ln>
        </p:spPr>
      </p:pic>
      <p:pic>
        <p:nvPicPr>
          <p:cNvPr id="6" name="Picture 5" descr="alnus_hinge_GOO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704" y="4435321"/>
            <a:ext cx="3010878" cy="2297776"/>
          </a:xfrm>
          <a:prstGeom prst="rect">
            <a:avLst/>
          </a:prstGeom>
          <a:ln>
            <a:solidFill>
              <a:schemeClr val="tx1"/>
            </a:solidFill>
          </a:ln>
        </p:spPr>
      </p:pic>
      <p:pic>
        <p:nvPicPr>
          <p:cNvPr id="7" name="Picture 6" descr="Aesculus_hinge_GOO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0" y="4435694"/>
            <a:ext cx="2988598" cy="2280771"/>
          </a:xfrm>
          <a:prstGeom prst="rect">
            <a:avLst/>
          </a:prstGeom>
          <a:ln>
            <a:solidFill>
              <a:schemeClr val="tx1"/>
            </a:solidFill>
          </a:ln>
        </p:spPr>
      </p:pic>
      <p:pic>
        <p:nvPicPr>
          <p:cNvPr id="8" name="Picture 7" descr="HF_OFFSET_PHYSISH_GOO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15" y="1554897"/>
            <a:ext cx="3657984" cy="2791621"/>
          </a:xfrm>
          <a:prstGeom prst="rect">
            <a:avLst/>
          </a:prstGeom>
          <a:ln>
            <a:solidFill>
              <a:schemeClr val="tx1"/>
            </a:solidFill>
          </a:ln>
        </p:spPr>
      </p:pic>
      <p:pic>
        <p:nvPicPr>
          <p:cNvPr id="9" name="Picture 8" descr="HF_OFFSET_FUNCT_G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244" y="1548420"/>
            <a:ext cx="3638607" cy="2776831"/>
          </a:xfrm>
          <a:prstGeom prst="rect">
            <a:avLst/>
          </a:prstGeom>
          <a:ln w="3175">
            <a:solidFill>
              <a:schemeClr val="tx1"/>
            </a:solidFill>
          </a:ln>
        </p:spPr>
      </p:pic>
    </p:spTree>
    <p:extLst>
      <p:ext uri="{BB962C8B-B14F-4D97-AF65-F5344CB8AC3E}">
        <p14:creationId xmlns:p14="http://schemas.microsoft.com/office/powerpoint/2010/main" val="71728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107" y="1011872"/>
            <a:ext cx="3492672" cy="1649617"/>
          </a:xfrm>
        </p:spPr>
        <p:txBody>
          <a:bodyPr>
            <a:normAutofit fontScale="92500" lnSpcReduction="10000"/>
          </a:bodyPr>
          <a:lstStyle/>
          <a:p>
            <a:pPr marL="0" indent="0">
              <a:buNone/>
            </a:pPr>
            <a:r>
              <a:rPr lang="en-US" b="1" dirty="0"/>
              <a:t>Hypotheses:</a:t>
            </a:r>
          </a:p>
          <a:p>
            <a:r>
              <a:rPr lang="en-US" dirty="0"/>
              <a:t>Wind pollination efficiency</a:t>
            </a:r>
          </a:p>
          <a:p>
            <a:r>
              <a:rPr lang="en-US" dirty="0"/>
              <a:t>Water relations*</a:t>
            </a:r>
          </a:p>
          <a:p>
            <a:r>
              <a:rPr lang="en-US" dirty="0"/>
              <a:t>Extreme early flowering</a:t>
            </a:r>
          </a:p>
          <a:p>
            <a:r>
              <a:rPr lang="en-US" dirty="0"/>
              <a:t>Phylogenetic constraint</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Background</a:t>
            </a:r>
          </a:p>
        </p:txBody>
      </p:sp>
      <p:sp>
        <p:nvSpPr>
          <p:cNvPr id="8" name="Content Placeholder 1"/>
          <p:cNvSpPr txBox="1">
            <a:spLocks/>
          </p:cNvSpPr>
          <p:nvPr/>
        </p:nvSpPr>
        <p:spPr>
          <a:xfrm>
            <a:off x="746498" y="4467136"/>
            <a:ext cx="7358675"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Research Questions:</a:t>
            </a:r>
          </a:p>
          <a:p>
            <a:r>
              <a:rPr lang="en-US" dirty="0"/>
              <a:t>Q1:</a:t>
            </a:r>
          </a:p>
          <a:p>
            <a:r>
              <a:rPr lang="en-US" dirty="0"/>
              <a:t>Q2:</a:t>
            </a:r>
          </a:p>
          <a:p>
            <a:endParaRPr lang="en-US" dirty="0"/>
          </a:p>
          <a:p>
            <a:endParaRPr lang="en-US" dirty="0"/>
          </a:p>
        </p:txBody>
      </p:sp>
      <p:sp>
        <p:nvSpPr>
          <p:cNvPr id="9" name="Content Placeholder 1"/>
          <p:cNvSpPr txBox="1">
            <a:spLocks/>
          </p:cNvSpPr>
          <p:nvPr/>
        </p:nvSpPr>
        <p:spPr>
          <a:xfrm>
            <a:off x="4410068" y="1027534"/>
            <a:ext cx="3492672"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Data limitation(s):</a:t>
            </a:r>
          </a:p>
          <a:p>
            <a:r>
              <a:rPr lang="en-US" dirty="0"/>
              <a:t>Limited quantitative data</a:t>
            </a:r>
          </a:p>
          <a:p>
            <a:r>
              <a:rPr lang="en-US" dirty="0"/>
              <a:t>Uncertainty in categorical data*</a:t>
            </a:r>
          </a:p>
          <a:p>
            <a:endParaRPr lang="en-US" dirty="0"/>
          </a:p>
          <a:p>
            <a:pPr marL="0" indent="0">
              <a:buFont typeface="Arial"/>
              <a:buNone/>
            </a:pPr>
            <a:endParaRPr lang="en-US" dirty="0"/>
          </a:p>
        </p:txBody>
      </p:sp>
    </p:spTree>
    <p:extLst>
      <p:ext uri="{BB962C8B-B14F-4D97-AF65-F5344CB8AC3E}">
        <p14:creationId xmlns:p14="http://schemas.microsoft.com/office/powerpoint/2010/main" val="2739571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TotalTime>
  <Words>516</Words>
  <Application>Microsoft Macintosh PowerPoint</Application>
  <PresentationFormat>On-screen Show (4:3)</PresentationFormat>
  <Paragraphs>133</Paragraphs>
  <Slides>31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Baekmuk Gulim</vt:lpstr>
      <vt:lpstr>Calibri</vt:lpstr>
      <vt:lpstr>Helvetica</vt:lpstr>
      <vt:lpstr>Office Theme</vt:lpstr>
      <vt:lpstr>PowerPoint Presentation</vt:lpstr>
      <vt:lpstr>Climate Change and Phenology</vt:lpstr>
      <vt:lpstr>Phenological sensitivity</vt:lpstr>
      <vt:lpstr>How does differential phenological sensitivity mediate plant interactions?</vt:lpstr>
      <vt:lpstr>Phenological transition: dormancy to growth</vt:lpstr>
      <vt:lpstr>Research Overview</vt:lpstr>
      <vt:lpstr>Background</vt:lpstr>
      <vt:lpstr>Background</vt:lpstr>
      <vt:lpstr>Background</vt:lpstr>
      <vt:lpstr>Methods</vt:lpstr>
      <vt:lpstr>What does “flowers before leaves” really mean?</vt:lpstr>
      <vt:lpstr>Preliminary results</vt:lpstr>
      <vt:lpstr>Preliminary results</vt:lpstr>
      <vt:lpstr>Preliminary results</vt:lpstr>
      <vt:lpstr>Background</vt:lpstr>
      <vt:lpstr>Background</vt:lpstr>
      <vt:lpstr>Methods</vt:lpstr>
      <vt:lpstr>Current status</vt:lpstr>
      <vt:lpstr>Current status</vt:lpstr>
      <vt:lpstr>Temperature and Germination Phenology</vt:lpstr>
      <vt:lpstr>Background and questions</vt:lpstr>
      <vt:lpstr>Background and Questions</vt:lpstr>
      <vt:lpstr>Methods</vt:lpstr>
      <vt:lpstr>Methods</vt:lpstr>
      <vt:lpstr>Project status</vt:lpstr>
      <vt:lpstr>Background: OEGREs</vt:lpstr>
      <vt:lpstr>Questions:</vt:lpstr>
      <vt:lpstr>Methods</vt:lpstr>
      <vt:lpstr>Project Status</vt:lpstr>
      <vt:lpstr>Seasonal Priority Effects</vt:lpstr>
      <vt:lpstr>Seasonal Priority Effects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c:creator>
  <cp:lastModifiedBy>Buonaiuto, Daniel</cp:lastModifiedBy>
  <cp:revision>35</cp:revision>
  <dcterms:created xsi:type="dcterms:W3CDTF">2018-09-27T19:33:20Z</dcterms:created>
  <dcterms:modified xsi:type="dcterms:W3CDTF">2018-10-04T02:52:18Z</dcterms:modified>
</cp:coreProperties>
</file>